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5"/>
  </p:notesMasterIdLst>
  <p:handoutMasterIdLst>
    <p:handoutMasterId r:id="rId26"/>
  </p:handoutMasterIdLst>
  <p:sldIdLst>
    <p:sldId id="356" r:id="rId2"/>
    <p:sldId id="270" r:id="rId3"/>
    <p:sldId id="322" r:id="rId4"/>
    <p:sldId id="403" r:id="rId5"/>
    <p:sldId id="402" r:id="rId6"/>
    <p:sldId id="378" r:id="rId7"/>
    <p:sldId id="383" r:id="rId8"/>
    <p:sldId id="404" r:id="rId9"/>
    <p:sldId id="405" r:id="rId10"/>
    <p:sldId id="387" r:id="rId11"/>
    <p:sldId id="385" r:id="rId12"/>
    <p:sldId id="406" r:id="rId13"/>
    <p:sldId id="407" r:id="rId14"/>
    <p:sldId id="386" r:id="rId15"/>
    <p:sldId id="355" r:id="rId16"/>
    <p:sldId id="390" r:id="rId17"/>
    <p:sldId id="391" r:id="rId18"/>
    <p:sldId id="395" r:id="rId19"/>
    <p:sldId id="396" r:id="rId20"/>
    <p:sldId id="397" r:id="rId21"/>
    <p:sldId id="398" r:id="rId22"/>
    <p:sldId id="399" r:id="rId23"/>
    <p:sldId id="269"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clrMru>
    <a:srgbClr val="FFFF66"/>
    <a:srgbClr val="C3E432"/>
    <a:srgbClr val="E2E41A"/>
    <a:srgbClr val="E4223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3" autoAdjust="0"/>
    <p:restoredTop sz="75466" autoAdjust="0"/>
  </p:normalViewPr>
  <p:slideViewPr>
    <p:cSldViewPr snapToGrid="0" snapToObjects="1">
      <p:cViewPr>
        <p:scale>
          <a:sx n="100" d="100"/>
          <a:sy n="100" d="100"/>
        </p:scale>
        <p:origin x="-280" y="1120"/>
      </p:cViewPr>
      <p:guideLst>
        <p:guide orient="horz" pos="442"/>
        <p:guide pos="2803"/>
      </p:guideLst>
    </p:cSldViewPr>
  </p:slideViewPr>
  <p:notesTextViewPr>
    <p:cViewPr>
      <p:scale>
        <a:sx n="100" d="100"/>
        <a:sy n="100" d="100"/>
      </p:scale>
      <p:origin x="0" y="0"/>
    </p:cViewPr>
  </p:notesTextViewPr>
  <p:sorterViewPr>
    <p:cViewPr>
      <p:scale>
        <a:sx n="100" d="100"/>
        <a:sy n="100" d="100"/>
      </p:scale>
      <p:origin x="0" y="176"/>
    </p:cViewPr>
  </p:sorterViewPr>
  <p:notesViewPr>
    <p:cSldViewPr snapToGrid="0" snapToObjects="1">
      <p:cViewPr>
        <p:scale>
          <a:sx n="200" d="100"/>
          <a:sy n="200" d="100"/>
        </p:scale>
        <p:origin x="-480" y="4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70474871196656"/>
          <c:y val="0.120036831458648"/>
          <c:w val="0.527066078545737"/>
          <c:h val="0.819944752812028"/>
        </c:manualLayout>
      </c:layout>
      <c:pieChart>
        <c:varyColors val="1"/>
        <c:ser>
          <c:idx val="0"/>
          <c:order val="0"/>
          <c:tx>
            <c:strRef>
              <c:f>Sheet1!$B$1</c:f>
              <c:strCache>
                <c:ptCount val="1"/>
                <c:pt idx="0">
                  <c:v>Percent</c:v>
                </c:pt>
              </c:strCache>
            </c:strRef>
          </c:tx>
          <c:spPr>
            <a:effectLst/>
          </c:spPr>
          <c:dPt>
            <c:idx val="0"/>
            <c:bubble3D val="0"/>
            <c:spPr>
              <a:solidFill>
                <a:schemeClr val="accent6">
                  <a:lumMod val="50000"/>
                </a:schemeClr>
              </a:solidFill>
              <a:effectLst/>
            </c:spPr>
          </c:dPt>
          <c:dPt>
            <c:idx val="1"/>
            <c:bubble3D val="0"/>
            <c:spPr>
              <a:solidFill>
                <a:schemeClr val="accent6">
                  <a:lumMod val="75000"/>
                </a:schemeClr>
              </a:solidFill>
              <a:effectLst/>
            </c:spPr>
          </c:dPt>
          <c:dPt>
            <c:idx val="2"/>
            <c:bubble3D val="0"/>
            <c:spPr>
              <a:solidFill>
                <a:schemeClr val="accent2">
                  <a:lumMod val="60000"/>
                  <a:lumOff val="40000"/>
                </a:schemeClr>
              </a:solidFill>
              <a:effectLst/>
            </c:spPr>
          </c:dPt>
          <c:dPt>
            <c:idx val="3"/>
            <c:bubble3D val="0"/>
            <c:spPr>
              <a:solidFill>
                <a:schemeClr val="accent1">
                  <a:lumMod val="60000"/>
                  <a:lumOff val="40000"/>
                </a:schemeClr>
              </a:solidFill>
              <a:effectLst/>
            </c:spPr>
          </c:dPt>
          <c:dPt>
            <c:idx val="4"/>
            <c:bubble3D val="0"/>
            <c:spPr>
              <a:solidFill>
                <a:schemeClr val="tx2">
                  <a:lumMod val="20000"/>
                  <a:lumOff val="80000"/>
                </a:schemeClr>
              </a:solidFill>
              <a:effectLst/>
            </c:spPr>
          </c:dPt>
          <c:dPt>
            <c:idx val="5"/>
            <c:bubble3D val="0"/>
            <c:explosion val="1"/>
            <c:spPr>
              <a:ln>
                <a:solidFill>
                  <a:schemeClr val="tx1"/>
                </a:solidFill>
              </a:ln>
              <a:effectLst/>
            </c:spPr>
          </c:dPt>
          <c:cat>
            <c:strRef>
              <c:f>Sheet1!$A$2:$A$7</c:f>
              <c:strCache>
                <c:ptCount val="5"/>
                <c:pt idx="0">
                  <c:v>Exons</c:v>
                </c:pt>
                <c:pt idx="1">
                  <c:v>Introns</c:v>
                </c:pt>
                <c:pt idx="2">
                  <c:v>Regulatory Sequence</c:v>
                </c:pt>
                <c:pt idx="3">
                  <c:v>Transposons</c:v>
                </c:pt>
                <c:pt idx="4">
                  <c:v>Other</c:v>
                </c:pt>
              </c:strCache>
            </c:strRef>
          </c:cat>
          <c:val>
            <c:numRef>
              <c:f>Sheet1!$B$2:$B$7</c:f>
              <c:numCache>
                <c:formatCode>General</c:formatCode>
                <c:ptCount val="6"/>
                <c:pt idx="0">
                  <c:v>1.5</c:v>
                </c:pt>
                <c:pt idx="1">
                  <c:v>5.0</c:v>
                </c:pt>
                <c:pt idx="2">
                  <c:v>20.0</c:v>
                </c:pt>
                <c:pt idx="3">
                  <c:v>45.0</c:v>
                </c:pt>
                <c:pt idx="4">
                  <c:v>14.0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0.74846</cdr:x>
      <cdr:y>0.11173</cdr:y>
    </cdr:from>
    <cdr:to>
      <cdr:x>0.85957</cdr:x>
      <cdr:y>0.18375</cdr:y>
    </cdr:to>
    <cdr:sp macro="" textlink="">
      <cdr:nvSpPr>
        <cdr:cNvPr id="4" name="TextBox 3"/>
        <cdr:cNvSpPr txBox="1"/>
      </cdr:nvSpPr>
      <cdr:spPr>
        <a:xfrm xmlns:a="http://schemas.openxmlformats.org/drawingml/2006/main">
          <a:off x="6159526" y="591049"/>
          <a:ext cx="914391" cy="3809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0.78086</cdr:x>
      <cdr:y>0.15494</cdr:y>
    </cdr:from>
    <cdr:to>
      <cdr:x>0.89198</cdr:x>
      <cdr:y>0.21496</cdr:y>
    </cdr:to>
    <cdr:sp macro="" textlink="">
      <cdr:nvSpPr>
        <cdr:cNvPr id="5" name="TextBox 4"/>
        <cdr:cNvSpPr txBox="1"/>
      </cdr:nvSpPr>
      <cdr:spPr>
        <a:xfrm xmlns:a="http://schemas.openxmlformats.org/drawingml/2006/main">
          <a:off x="6426200" y="819642"/>
          <a:ext cx="914400" cy="317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0.71296</cdr:x>
      <cdr:y>0.30859</cdr:y>
    </cdr:from>
    <cdr:to>
      <cdr:x>0.94599</cdr:x>
      <cdr:y>0.38061</cdr:y>
    </cdr:to>
    <cdr:sp macro="" textlink="">
      <cdr:nvSpPr>
        <cdr:cNvPr id="7" name="Rectangle 6"/>
        <cdr:cNvSpPr/>
      </cdr:nvSpPr>
      <cdr:spPr>
        <a:xfrm xmlns:a="http://schemas.openxmlformats.org/drawingml/2006/main">
          <a:off x="5867400" y="1632442"/>
          <a:ext cx="1917700" cy="381000"/>
        </a:xfrm>
        <a:prstGeom xmlns:a="http://schemas.openxmlformats.org/drawingml/2006/main" prst="rect">
          <a:avLst/>
        </a:prstGeom>
        <a:solidFill xmlns:a="http://schemas.openxmlformats.org/drawingml/2006/main">
          <a:schemeClr val="bg1"/>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0.7284</cdr:x>
      <cdr:y>0.13934</cdr:y>
    </cdr:from>
    <cdr:to>
      <cdr:x>0.83951</cdr:x>
      <cdr:y>0.32299</cdr:y>
    </cdr:to>
    <cdr:sp macro="" textlink="">
      <cdr:nvSpPr>
        <cdr:cNvPr id="8" name="TextBox 7"/>
        <cdr:cNvSpPr txBox="1"/>
      </cdr:nvSpPr>
      <cdr:spPr>
        <a:xfrm xmlns:a="http://schemas.openxmlformats.org/drawingml/2006/main">
          <a:off x="5994400" y="737089"/>
          <a:ext cx="914400" cy="9715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0.58951</cdr:x>
      <cdr:y>0.09012</cdr:y>
    </cdr:from>
    <cdr:to>
      <cdr:x>0.63117</cdr:x>
      <cdr:y>0.14774</cdr:y>
    </cdr:to>
    <cdr:sp macro="" textlink="">
      <cdr:nvSpPr>
        <cdr:cNvPr id="9" name="TextBox 8"/>
        <cdr:cNvSpPr txBox="1"/>
      </cdr:nvSpPr>
      <cdr:spPr>
        <a:xfrm xmlns:a="http://schemas.openxmlformats.org/drawingml/2006/main">
          <a:off x="4851400" y="476742"/>
          <a:ext cx="3429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0.83488</cdr:x>
      <cdr:y>0.11893</cdr:y>
    </cdr:from>
    <cdr:to>
      <cdr:x>0.94599</cdr:x>
      <cdr:y>0.29178</cdr:y>
    </cdr:to>
    <cdr:sp macro="" textlink="">
      <cdr:nvSpPr>
        <cdr:cNvPr id="10" name="TextBox 9"/>
        <cdr:cNvSpPr txBox="1"/>
      </cdr:nvSpPr>
      <cdr:spPr>
        <a:xfrm xmlns:a="http://schemas.openxmlformats.org/drawingml/2006/main">
          <a:off x="6870700" y="62914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0.84877</cdr:x>
      <cdr:y>0.15974</cdr:y>
    </cdr:from>
    <cdr:to>
      <cdr:x>0.95988</cdr:x>
      <cdr:y>0.3326</cdr:y>
    </cdr:to>
    <cdr:sp macro="" textlink="">
      <cdr:nvSpPr>
        <cdr:cNvPr id="11" name="TextBox 10"/>
        <cdr:cNvSpPr txBox="1"/>
      </cdr:nvSpPr>
      <cdr:spPr>
        <a:xfrm xmlns:a="http://schemas.openxmlformats.org/drawingml/2006/main">
          <a:off x="6985000" y="84504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0.6912</cdr:x>
      <cdr:y>0.28334</cdr:y>
    </cdr:from>
    <cdr:to>
      <cdr:x>0.89592</cdr:x>
      <cdr:y>0.36497</cdr:y>
    </cdr:to>
    <cdr:grpSp>
      <cdr:nvGrpSpPr>
        <cdr:cNvPr id="6" name="Group 5"/>
        <cdr:cNvGrpSpPr/>
      </cdr:nvGrpSpPr>
      <cdr:grpSpPr>
        <a:xfrm xmlns:a="http://schemas.openxmlformats.org/drawingml/2006/main">
          <a:off x="5293279" y="1426912"/>
          <a:ext cx="1567766" cy="411092"/>
          <a:chOff x="5721350" y="1454616"/>
          <a:chExt cx="1684726" cy="431826"/>
        </a:xfrm>
      </cdr:grpSpPr>
      <cdr:sp macro="" textlink="">
        <cdr:nvSpPr>
          <cdr:cNvPr id="18" name="Rectangle 17"/>
          <cdr:cNvSpPr/>
        </cdr:nvSpPr>
        <cdr:spPr>
          <a:xfrm xmlns:a="http://schemas.openxmlformats.org/drawingml/2006/main">
            <a:off x="6103248" y="1454616"/>
            <a:ext cx="1302828" cy="431826"/>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400" dirty="0" smtClean="0">
                <a:solidFill>
                  <a:srgbClr val="000000"/>
                </a:solidFill>
              </a:rPr>
              <a:t>Exons</a:t>
            </a:r>
            <a:endParaRPr lang="en-US" sz="2400" dirty="0"/>
          </a:p>
        </cdr:txBody>
      </cdr:sp>
      <cdr:sp macro="" textlink="">
        <cdr:nvSpPr>
          <cdr:cNvPr id="3" name="Rectangle 2"/>
          <cdr:cNvSpPr/>
        </cdr:nvSpPr>
        <cdr:spPr>
          <a:xfrm xmlns:a="http://schemas.openxmlformats.org/drawingml/2006/main">
            <a:off x="5721350" y="1581642"/>
            <a:ext cx="292100" cy="304800"/>
          </a:xfrm>
          <a:prstGeom xmlns:a="http://schemas.openxmlformats.org/drawingml/2006/main" prst="rect">
            <a:avLst/>
          </a:prstGeom>
          <a:solidFill xmlns:a="http://schemas.openxmlformats.org/drawingml/2006/main">
            <a:schemeClr val="accent6">
              <a:lumMod val="5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grpSp>
  </cdr:relSizeAnchor>
  <cdr:relSizeAnchor xmlns:cdr="http://schemas.openxmlformats.org/drawingml/2006/chartDrawing">
    <cdr:from>
      <cdr:x>0.6912</cdr:x>
      <cdr:y>0.39383</cdr:y>
    </cdr:from>
    <cdr:to>
      <cdr:x>0.89592</cdr:x>
      <cdr:y>0.47546</cdr:y>
    </cdr:to>
    <cdr:grpSp>
      <cdr:nvGrpSpPr>
        <cdr:cNvPr id="14" name="Group 13"/>
        <cdr:cNvGrpSpPr/>
      </cdr:nvGrpSpPr>
      <cdr:grpSpPr>
        <a:xfrm xmlns:a="http://schemas.openxmlformats.org/drawingml/2006/main">
          <a:off x="5293279" y="1983344"/>
          <a:ext cx="1567766" cy="411093"/>
          <a:chOff x="5708650" y="1962616"/>
          <a:chExt cx="1684726" cy="431826"/>
        </a:xfrm>
      </cdr:grpSpPr>
      <cdr:sp macro="" textlink="">
        <cdr:nvSpPr>
          <cdr:cNvPr id="17" name="Rectangle 16"/>
          <cdr:cNvSpPr/>
        </cdr:nvSpPr>
        <cdr:spPr>
          <a:xfrm xmlns:a="http://schemas.openxmlformats.org/drawingml/2006/main">
            <a:off x="6090548" y="1962616"/>
            <a:ext cx="1302828" cy="431826"/>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rgbClr val="000000"/>
                </a:solidFill>
              </a:rPr>
              <a:t>Introns</a:t>
            </a:r>
            <a:endParaRPr lang="en-US" sz="2400" dirty="0"/>
          </a:p>
        </cdr:txBody>
      </cdr:sp>
      <cdr:sp macro="" textlink="">
        <cdr:nvSpPr>
          <cdr:cNvPr id="19" name="Rectangle 18"/>
          <cdr:cNvSpPr/>
        </cdr:nvSpPr>
        <cdr:spPr>
          <a:xfrm xmlns:a="http://schemas.openxmlformats.org/drawingml/2006/main">
            <a:off x="5708650" y="2089642"/>
            <a:ext cx="292100" cy="304800"/>
          </a:xfrm>
          <a:prstGeom xmlns:a="http://schemas.openxmlformats.org/drawingml/2006/main" prst="rect">
            <a:avLst/>
          </a:prstGeom>
          <a:solidFill xmlns:a="http://schemas.openxmlformats.org/drawingml/2006/main">
            <a:schemeClr val="accent6">
              <a:lumMod val="75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dr:relSizeAnchor xmlns:cdr="http://schemas.openxmlformats.org/drawingml/2006/chartDrawing">
    <cdr:from>
      <cdr:x>0.68474</cdr:x>
      <cdr:y>0.88827</cdr:y>
    </cdr:from>
    <cdr:to>
      <cdr:x>0.88946</cdr:x>
      <cdr:y>0.9699</cdr:y>
    </cdr:to>
    <cdr:grpSp>
      <cdr:nvGrpSpPr>
        <cdr:cNvPr id="33" name="Group 32"/>
        <cdr:cNvGrpSpPr/>
      </cdr:nvGrpSpPr>
      <cdr:grpSpPr>
        <a:xfrm xmlns:a="http://schemas.openxmlformats.org/drawingml/2006/main">
          <a:off x="5243807" y="4473365"/>
          <a:ext cx="1567767" cy="411092"/>
          <a:chOff x="5695950" y="3943816"/>
          <a:chExt cx="1684726" cy="431826"/>
        </a:xfrm>
      </cdr:grpSpPr>
      <cdr:sp macro="" textlink="">
        <cdr:nvSpPr>
          <cdr:cNvPr id="27" name="Rectangle 26"/>
          <cdr:cNvSpPr/>
        </cdr:nvSpPr>
        <cdr:spPr>
          <a:xfrm xmlns:a="http://schemas.openxmlformats.org/drawingml/2006/main">
            <a:off x="6077848" y="3943816"/>
            <a:ext cx="1302828" cy="431826"/>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rgbClr val="000000"/>
                </a:solidFill>
              </a:rPr>
              <a:t>Other</a:t>
            </a:r>
            <a:endParaRPr lang="en-US" sz="2400" dirty="0"/>
          </a:p>
        </cdr:txBody>
      </cdr:sp>
      <cdr:sp macro="" textlink="">
        <cdr:nvSpPr>
          <cdr:cNvPr id="28" name="Rectangle 27"/>
          <cdr:cNvSpPr/>
        </cdr:nvSpPr>
        <cdr:spPr>
          <a:xfrm xmlns:a="http://schemas.openxmlformats.org/drawingml/2006/main">
            <a:off x="5695950" y="4007329"/>
            <a:ext cx="292100" cy="304800"/>
          </a:xfrm>
          <a:prstGeom xmlns:a="http://schemas.openxmlformats.org/drawingml/2006/main" prst="rect">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dr:relSizeAnchor xmlns:cdr="http://schemas.openxmlformats.org/drawingml/2006/chartDrawing">
    <cdr:from>
      <cdr:x>0.68474</cdr:x>
      <cdr:y>0.62909</cdr:y>
    </cdr:from>
    <cdr:to>
      <cdr:x>0.96946</cdr:x>
      <cdr:y>0.77074</cdr:y>
    </cdr:to>
    <cdr:grpSp>
      <cdr:nvGrpSpPr>
        <cdr:cNvPr id="35" name="Group 34"/>
        <cdr:cNvGrpSpPr/>
      </cdr:nvGrpSpPr>
      <cdr:grpSpPr>
        <a:xfrm xmlns:a="http://schemas.openxmlformats.org/drawingml/2006/main">
          <a:off x="5243807" y="3168124"/>
          <a:ext cx="2180415" cy="713355"/>
          <a:chOff x="5695950" y="2673816"/>
          <a:chExt cx="2343150" cy="749326"/>
        </a:xfrm>
      </cdr:grpSpPr>
      <cdr:sp macro="" textlink="">
        <cdr:nvSpPr>
          <cdr:cNvPr id="30" name="Rectangle 29"/>
          <cdr:cNvSpPr/>
        </cdr:nvSpPr>
        <cdr:spPr>
          <a:xfrm xmlns:a="http://schemas.openxmlformats.org/drawingml/2006/main">
            <a:off x="6077848" y="2673816"/>
            <a:ext cx="1961252" cy="749326"/>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rgbClr val="000000"/>
                </a:solidFill>
              </a:rPr>
              <a:t>Regulatory sequences</a:t>
            </a:r>
            <a:endParaRPr lang="en-US" sz="2400" dirty="0"/>
          </a:p>
        </cdr:txBody>
      </cdr:sp>
      <cdr:sp macro="" textlink="">
        <cdr:nvSpPr>
          <cdr:cNvPr id="31" name="Rectangle 30"/>
          <cdr:cNvSpPr/>
        </cdr:nvSpPr>
        <cdr:spPr>
          <a:xfrm xmlns:a="http://schemas.openxmlformats.org/drawingml/2006/main">
            <a:off x="5695950" y="2896079"/>
            <a:ext cx="292100" cy="304800"/>
          </a:xfrm>
          <a:prstGeom xmlns:a="http://schemas.openxmlformats.org/drawingml/2006/main" prst="rect">
            <a:avLst/>
          </a:prstGeom>
          <a:solidFill xmlns:a="http://schemas.openxmlformats.org/drawingml/2006/main">
            <a:schemeClr val="accent2">
              <a:lumMod val="40000"/>
              <a:lumOff val="6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dr:relSizeAnchor xmlns:cdr="http://schemas.openxmlformats.org/drawingml/2006/chartDrawing">
    <cdr:from>
      <cdr:x>0.68474</cdr:x>
      <cdr:y>0.78863</cdr:y>
    </cdr:from>
    <cdr:to>
      <cdr:x>0.95866</cdr:x>
      <cdr:y>0.86546</cdr:y>
    </cdr:to>
    <cdr:grpSp>
      <cdr:nvGrpSpPr>
        <cdr:cNvPr id="34" name="Group 33"/>
        <cdr:cNvGrpSpPr/>
      </cdr:nvGrpSpPr>
      <cdr:grpSpPr>
        <a:xfrm xmlns:a="http://schemas.openxmlformats.org/drawingml/2006/main">
          <a:off x="5243807" y="3971574"/>
          <a:ext cx="2097707" cy="386919"/>
          <a:chOff x="5695950" y="3461216"/>
          <a:chExt cx="2254250" cy="406426"/>
        </a:xfrm>
      </cdr:grpSpPr>
      <cdr:sp macro="" textlink="">
        <cdr:nvSpPr>
          <cdr:cNvPr id="24" name="Rectangle 23"/>
          <cdr:cNvSpPr/>
        </cdr:nvSpPr>
        <cdr:spPr>
          <a:xfrm xmlns:a="http://schemas.openxmlformats.org/drawingml/2006/main">
            <a:off x="6077848" y="3461216"/>
            <a:ext cx="1872352" cy="406426"/>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solidFill>
                  <a:srgbClr val="000000"/>
                </a:solidFill>
              </a:rPr>
              <a:t>Transposons</a:t>
            </a:r>
            <a:endParaRPr lang="en-US" sz="2400" dirty="0"/>
          </a:p>
        </cdr:txBody>
      </cdr:sp>
      <cdr:sp macro="" textlink="">
        <cdr:nvSpPr>
          <cdr:cNvPr id="25" name="Rectangle 24"/>
          <cdr:cNvSpPr/>
        </cdr:nvSpPr>
        <cdr:spPr>
          <a:xfrm xmlns:a="http://schemas.openxmlformats.org/drawingml/2006/main">
            <a:off x="5695950" y="3512029"/>
            <a:ext cx="292100" cy="304800"/>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DB3518A-4B55-AE44-AE6C-BB3BCF24E748}" type="datetime1">
              <a:rPr lang="en-US"/>
              <a:pPr>
                <a:defRPr/>
              </a:pPr>
              <a:t>5/29/15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AF59276-EAC8-2D47-9F08-8643C774D370}" type="slidenum">
              <a:rPr lang="en-US"/>
              <a:pPr>
                <a:defRPr/>
              </a:pPr>
              <a:t>‹#›</a:t>
            </a:fld>
            <a:endParaRPr lang="en-US"/>
          </a:p>
        </p:txBody>
      </p:sp>
    </p:spTree>
    <p:extLst>
      <p:ext uri="{BB962C8B-B14F-4D97-AF65-F5344CB8AC3E}">
        <p14:creationId xmlns:p14="http://schemas.microsoft.com/office/powerpoint/2010/main" val="2505256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3F8B293-4BB5-7B43-9483-3921BA569E2B}" type="datetime1">
              <a:rPr lang="en-US"/>
              <a:pPr>
                <a:defRPr/>
              </a:pPr>
              <a:t>5/29/15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238F3AB-CE5B-CB44-B99C-326645F43C51}" type="slidenum">
              <a:rPr lang="en-US"/>
              <a:pPr>
                <a:defRPr/>
              </a:pPr>
              <a:t>‹#›</a:t>
            </a:fld>
            <a:endParaRPr lang="en-US"/>
          </a:p>
        </p:txBody>
      </p:sp>
    </p:spTree>
    <p:extLst>
      <p:ext uri="{BB962C8B-B14F-4D97-AF65-F5344CB8AC3E}">
        <p14:creationId xmlns:p14="http://schemas.microsoft.com/office/powerpoint/2010/main" val="25388921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3</a:t>
            </a:fld>
            <a:endParaRPr lang="en-US"/>
          </a:p>
        </p:txBody>
      </p:sp>
    </p:spTree>
    <p:extLst>
      <p:ext uri="{BB962C8B-B14F-4D97-AF65-F5344CB8AC3E}">
        <p14:creationId xmlns:p14="http://schemas.microsoft.com/office/powerpoint/2010/main" val="133915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13</a:t>
            </a:fld>
            <a:endParaRPr lang="en-US"/>
          </a:p>
        </p:txBody>
      </p:sp>
    </p:spTree>
    <p:extLst>
      <p:ext uri="{BB962C8B-B14F-4D97-AF65-F5344CB8AC3E}">
        <p14:creationId xmlns:p14="http://schemas.microsoft.com/office/powerpoint/2010/main" val="284394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14</a:t>
            </a:fld>
            <a:endParaRPr lang="en-US"/>
          </a:p>
        </p:txBody>
      </p:sp>
    </p:spTree>
    <p:extLst>
      <p:ext uri="{BB962C8B-B14F-4D97-AF65-F5344CB8AC3E}">
        <p14:creationId xmlns:p14="http://schemas.microsoft.com/office/powerpoint/2010/main" val="135643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15</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16</a:t>
            </a:fld>
            <a:endParaRPr lang="en-US"/>
          </a:p>
        </p:txBody>
      </p:sp>
    </p:spTree>
    <p:extLst>
      <p:ext uri="{BB962C8B-B14F-4D97-AF65-F5344CB8AC3E}">
        <p14:creationId xmlns:p14="http://schemas.microsoft.com/office/powerpoint/2010/main" val="315921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17</a:t>
            </a:fld>
            <a:endParaRPr lang="en-US"/>
          </a:p>
        </p:txBody>
      </p:sp>
    </p:spTree>
    <p:extLst>
      <p:ext uri="{BB962C8B-B14F-4D97-AF65-F5344CB8AC3E}">
        <p14:creationId xmlns:p14="http://schemas.microsoft.com/office/powerpoint/2010/main" val="185834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18</a:t>
            </a:fld>
            <a:endParaRPr lang="en-US"/>
          </a:p>
        </p:txBody>
      </p:sp>
    </p:spTree>
    <p:extLst>
      <p:ext uri="{BB962C8B-B14F-4D97-AF65-F5344CB8AC3E}">
        <p14:creationId xmlns:p14="http://schemas.microsoft.com/office/powerpoint/2010/main" val="355373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20</a:t>
            </a:fld>
            <a:endParaRPr lang="en-US"/>
          </a:p>
        </p:txBody>
      </p:sp>
    </p:spTree>
    <p:extLst>
      <p:ext uri="{BB962C8B-B14F-4D97-AF65-F5344CB8AC3E}">
        <p14:creationId xmlns:p14="http://schemas.microsoft.com/office/powerpoint/2010/main" val="3898616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23</a:t>
            </a:fld>
            <a:endParaRPr lang="en-US"/>
          </a:p>
        </p:txBody>
      </p:sp>
    </p:spTree>
    <p:extLst>
      <p:ext uri="{BB962C8B-B14F-4D97-AF65-F5344CB8AC3E}">
        <p14:creationId xmlns:p14="http://schemas.microsoft.com/office/powerpoint/2010/main" val="163827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4</a:t>
            </a:fld>
            <a:endParaRPr lang="en-US"/>
          </a:p>
        </p:txBody>
      </p:sp>
    </p:spTree>
    <p:extLst>
      <p:ext uri="{BB962C8B-B14F-4D97-AF65-F5344CB8AC3E}">
        <p14:creationId xmlns:p14="http://schemas.microsoft.com/office/powerpoint/2010/main" val="208960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a:t>
            </a:r>
            <a:r>
              <a:rPr lang="en-US" baseline="0" dirty="0" smtClean="0"/>
              <a:t> this slide in so they get a visual feel for genome organization, and have no confusion about where </a:t>
            </a:r>
            <a:r>
              <a:rPr lang="en-US" baseline="0" dirty="0" err="1" smtClean="0"/>
              <a:t>intergenic</a:t>
            </a:r>
            <a:r>
              <a:rPr lang="en-US" baseline="0" dirty="0" smtClean="0"/>
              <a:t> DNA is </a:t>
            </a:r>
            <a:r>
              <a:rPr lang="en-US" baseline="0" dirty="0" err="1" smtClean="0"/>
              <a:t>vs</a:t>
            </a:r>
            <a:r>
              <a:rPr lang="en-US" baseline="0" dirty="0" smtClean="0"/>
              <a:t> </a:t>
            </a:r>
            <a:r>
              <a:rPr lang="en-US" baseline="0" dirty="0" err="1" smtClean="0"/>
              <a:t>intronic</a:t>
            </a:r>
            <a:r>
              <a:rPr lang="en-US" baseline="0" dirty="0" smtClean="0"/>
              <a:t> DNA</a:t>
            </a:r>
          </a:p>
          <a:p>
            <a:endParaRPr lang="en-US" baseline="0" dirty="0" smtClean="0"/>
          </a:p>
          <a:p>
            <a:r>
              <a:rPr lang="en-US" baseline="0" dirty="0" smtClean="0"/>
              <a:t>Like this too, I added the explanation for </a:t>
            </a:r>
            <a:r>
              <a:rPr lang="en-US" baseline="0" dirty="0" err="1" smtClean="0"/>
              <a:t>intergenic</a:t>
            </a:r>
            <a:r>
              <a:rPr lang="en-US" baseline="0" dirty="0" smtClean="0"/>
              <a:t> to connect it to genes and the last slide. </a:t>
            </a:r>
            <a:r>
              <a:rPr lang="en-US" baseline="0" dirty="0" err="1" smtClean="0"/>
              <a:t>Intergenic</a:t>
            </a:r>
            <a:r>
              <a:rPr lang="en-US" baseline="0" dirty="0" smtClean="0"/>
              <a:t> sounded to complicated to me.</a:t>
            </a:r>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5</a:t>
            </a:fld>
            <a:endParaRPr lang="en-US"/>
          </a:p>
        </p:txBody>
      </p:sp>
    </p:spTree>
    <p:extLst>
      <p:ext uri="{BB962C8B-B14F-4D97-AF65-F5344CB8AC3E}">
        <p14:creationId xmlns:p14="http://schemas.microsoft.com/office/powerpoint/2010/main" val="279829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6</a:t>
            </a:fld>
            <a:endParaRPr lang="en-US"/>
          </a:p>
        </p:txBody>
      </p:sp>
    </p:spTree>
    <p:extLst>
      <p:ext uri="{BB962C8B-B14F-4D97-AF65-F5344CB8AC3E}">
        <p14:creationId xmlns:p14="http://schemas.microsoft.com/office/powerpoint/2010/main" val="420826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7</a:t>
            </a:fld>
            <a:endParaRPr lang="en-US"/>
          </a:p>
        </p:txBody>
      </p:sp>
    </p:spTree>
    <p:extLst>
      <p:ext uri="{BB962C8B-B14F-4D97-AF65-F5344CB8AC3E}">
        <p14:creationId xmlns:p14="http://schemas.microsoft.com/office/powerpoint/2010/main" val="291580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Replaced</a:t>
            </a:r>
            <a:r>
              <a:rPr lang="en-US" baseline="0" dirty="0" smtClean="0"/>
              <a:t> the old slide because it was incorrect about at what stage introns get spliced out. Forgot whether we decided to talk about splice variants or not. It does come up in the worksheet, so I can add a slide here for it</a:t>
            </a:r>
          </a:p>
          <a:p>
            <a:endParaRPr lang="en-US" baseline="0" dirty="0" smtClean="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8</a:t>
            </a:fld>
            <a:endParaRPr lang="en-US"/>
          </a:p>
        </p:txBody>
      </p:sp>
    </p:spTree>
    <p:extLst>
      <p:ext uri="{BB962C8B-B14F-4D97-AF65-F5344CB8AC3E}">
        <p14:creationId xmlns:p14="http://schemas.microsoft.com/office/powerpoint/2010/main" val="266988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10</a:t>
            </a:fld>
            <a:endParaRPr lang="en-US"/>
          </a:p>
        </p:txBody>
      </p:sp>
    </p:spTree>
    <p:extLst>
      <p:ext uri="{BB962C8B-B14F-4D97-AF65-F5344CB8AC3E}">
        <p14:creationId xmlns:p14="http://schemas.microsoft.com/office/powerpoint/2010/main" val="192349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11</a:t>
            </a:fld>
            <a:endParaRPr lang="en-US"/>
          </a:p>
        </p:txBody>
      </p:sp>
    </p:spTree>
    <p:extLst>
      <p:ext uri="{BB962C8B-B14F-4D97-AF65-F5344CB8AC3E}">
        <p14:creationId xmlns:p14="http://schemas.microsoft.com/office/powerpoint/2010/main" val="96892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238F3AB-CE5B-CB44-B99C-326645F43C51}" type="slidenum">
              <a:rPr lang="en-US" smtClean="0"/>
              <a:pPr>
                <a:defRPr/>
              </a:pPr>
              <a:t>12</a:t>
            </a:fld>
            <a:endParaRPr lang="en-US"/>
          </a:p>
        </p:txBody>
      </p:sp>
    </p:spTree>
    <p:extLst>
      <p:ext uri="{BB962C8B-B14F-4D97-AF65-F5344CB8AC3E}">
        <p14:creationId xmlns:p14="http://schemas.microsoft.com/office/powerpoint/2010/main" val="412741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5777FD-9432-D948-B35F-9B7BD5FDF8A1}" type="datetime1">
              <a:rPr lang="en-US" smtClean="0"/>
              <a:pPr>
                <a:defRPr/>
              </a:pPr>
              <a:t>5/29/15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AB5B1-00BC-F24C-BCEC-280088855D52}" type="slidenum">
              <a:rPr lang="en-US" smtClean="0"/>
              <a:pPr>
                <a:defRPr/>
              </a:pPr>
              <a:t>‹#›</a:t>
            </a:fld>
            <a:endParaRPr lang="en-US"/>
          </a:p>
        </p:txBody>
      </p:sp>
    </p:spTree>
    <p:extLst>
      <p:ext uri="{BB962C8B-B14F-4D97-AF65-F5344CB8AC3E}">
        <p14:creationId xmlns:p14="http://schemas.microsoft.com/office/powerpoint/2010/main" val="1784242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06F2DC-6832-8E41-AC2E-3AF4D3AEB5C9}" type="datetime1">
              <a:rPr lang="en-US" smtClean="0"/>
              <a:pPr>
                <a:defRPr/>
              </a:pPr>
              <a:t>5/29/15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CD768-44BE-6743-A8B9-166A0DAFD29B}" type="slidenum">
              <a:rPr lang="en-US" smtClean="0"/>
              <a:pPr>
                <a:defRPr/>
              </a:pPr>
              <a:t>‹#›</a:t>
            </a:fld>
            <a:endParaRPr lang="en-US"/>
          </a:p>
        </p:txBody>
      </p:sp>
    </p:spTree>
    <p:extLst>
      <p:ext uri="{BB962C8B-B14F-4D97-AF65-F5344CB8AC3E}">
        <p14:creationId xmlns:p14="http://schemas.microsoft.com/office/powerpoint/2010/main" val="6448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48182-9AA4-0743-923D-82C285352A06}" type="datetime1">
              <a:rPr lang="en-US" smtClean="0"/>
              <a:pPr>
                <a:defRPr/>
              </a:pPr>
              <a:t>5/29/15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6E6E90-B66E-9446-803C-8BA15407D21F}" type="slidenum">
              <a:rPr lang="en-US" smtClean="0"/>
              <a:pPr>
                <a:defRPr/>
              </a:pPr>
              <a:t>‹#›</a:t>
            </a:fld>
            <a:endParaRPr lang="en-US"/>
          </a:p>
        </p:txBody>
      </p:sp>
    </p:spTree>
    <p:extLst>
      <p:ext uri="{BB962C8B-B14F-4D97-AF65-F5344CB8AC3E}">
        <p14:creationId xmlns:p14="http://schemas.microsoft.com/office/powerpoint/2010/main" val="13193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FCE7A9-800B-2E4E-A043-9B5691CC9FA1}" type="datetime1">
              <a:rPr lang="en-US" smtClean="0"/>
              <a:pPr>
                <a:defRPr/>
              </a:pPr>
              <a:t>5/29/15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2B316-9619-6B4E-B1F0-FEF328F2B9E0}" type="slidenum">
              <a:rPr lang="en-US" smtClean="0"/>
              <a:pPr>
                <a:defRPr/>
              </a:pPr>
              <a:t>‹#›</a:t>
            </a:fld>
            <a:endParaRPr lang="en-US"/>
          </a:p>
        </p:txBody>
      </p:sp>
    </p:spTree>
    <p:extLst>
      <p:ext uri="{BB962C8B-B14F-4D97-AF65-F5344CB8AC3E}">
        <p14:creationId xmlns:p14="http://schemas.microsoft.com/office/powerpoint/2010/main" val="181525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8F243-EC49-7C46-9BC8-A818147A19FB}" type="datetime1">
              <a:rPr lang="en-US" smtClean="0"/>
              <a:pPr>
                <a:defRPr/>
              </a:pPr>
              <a:t>5/29/15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ECEF4-70FA-7C49-9E9C-054C23DA1F61}" type="slidenum">
              <a:rPr lang="en-US" smtClean="0"/>
              <a:pPr>
                <a:defRPr/>
              </a:pPr>
              <a:t>‹#›</a:t>
            </a:fld>
            <a:endParaRPr lang="en-US"/>
          </a:p>
        </p:txBody>
      </p:sp>
    </p:spTree>
    <p:extLst>
      <p:ext uri="{BB962C8B-B14F-4D97-AF65-F5344CB8AC3E}">
        <p14:creationId xmlns:p14="http://schemas.microsoft.com/office/powerpoint/2010/main" val="26150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168720-4AE0-5847-B11F-DEF5AF537B8F}" type="datetime1">
              <a:rPr lang="en-US" smtClean="0"/>
              <a:pPr>
                <a:defRPr/>
              </a:pPr>
              <a:t>5/29/15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16C786-7364-A040-B2E9-EDCE5FBC182B}" type="slidenum">
              <a:rPr lang="en-US" smtClean="0"/>
              <a:pPr>
                <a:defRPr/>
              </a:pPr>
              <a:t>‹#›</a:t>
            </a:fld>
            <a:endParaRPr lang="en-US"/>
          </a:p>
        </p:txBody>
      </p:sp>
    </p:spTree>
    <p:extLst>
      <p:ext uri="{BB962C8B-B14F-4D97-AF65-F5344CB8AC3E}">
        <p14:creationId xmlns:p14="http://schemas.microsoft.com/office/powerpoint/2010/main" val="27179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23F585-28E5-C545-9306-FD069836D8D2}" type="datetime1">
              <a:rPr lang="en-US" smtClean="0"/>
              <a:pPr>
                <a:defRPr/>
              </a:pPr>
              <a:t>5/29/15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CE9325-A65C-7345-837C-B4A8AEE58D34}" type="slidenum">
              <a:rPr lang="en-US" smtClean="0"/>
              <a:pPr>
                <a:defRPr/>
              </a:pPr>
              <a:t>‹#›</a:t>
            </a:fld>
            <a:endParaRPr lang="en-US"/>
          </a:p>
        </p:txBody>
      </p:sp>
    </p:spTree>
    <p:extLst>
      <p:ext uri="{BB962C8B-B14F-4D97-AF65-F5344CB8AC3E}">
        <p14:creationId xmlns:p14="http://schemas.microsoft.com/office/powerpoint/2010/main" val="259667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ACE5BB6-28DD-B24F-8555-4BD5AE3B47FC}" type="datetime1">
              <a:rPr lang="en-US" smtClean="0"/>
              <a:pPr>
                <a:defRPr/>
              </a:pPr>
              <a:t>5/29/15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D07FB3-F15E-8345-836A-94D8C3ED733F}" type="slidenum">
              <a:rPr lang="en-US" smtClean="0"/>
              <a:pPr>
                <a:defRPr/>
              </a:pPr>
              <a:t>‹#›</a:t>
            </a:fld>
            <a:endParaRPr lang="en-US"/>
          </a:p>
        </p:txBody>
      </p:sp>
    </p:spTree>
    <p:extLst>
      <p:ext uri="{BB962C8B-B14F-4D97-AF65-F5344CB8AC3E}">
        <p14:creationId xmlns:p14="http://schemas.microsoft.com/office/powerpoint/2010/main" val="32199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94E0-751B-754E-A5F8-B15C0C1E3F02}" type="datetime1">
              <a:rPr lang="en-US" smtClean="0"/>
              <a:pPr>
                <a:defRPr/>
              </a:pPr>
              <a:t>5/29/15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925204-6ED0-B74A-9903-DF21F0FF8403}" type="slidenum">
              <a:rPr lang="en-US" smtClean="0"/>
              <a:pPr>
                <a:defRPr/>
              </a:pPr>
              <a:t>‹#›</a:t>
            </a:fld>
            <a:endParaRPr lang="en-US"/>
          </a:p>
        </p:txBody>
      </p:sp>
    </p:spTree>
    <p:extLst>
      <p:ext uri="{BB962C8B-B14F-4D97-AF65-F5344CB8AC3E}">
        <p14:creationId xmlns:p14="http://schemas.microsoft.com/office/powerpoint/2010/main" val="292135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74FD88-0525-E94A-88E7-0E3B44FB848C}" type="datetime1">
              <a:rPr lang="en-US" smtClean="0"/>
              <a:pPr>
                <a:defRPr/>
              </a:pPr>
              <a:t>5/29/15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1FAEE-24A7-384D-B55D-729395BC11CE}" type="slidenum">
              <a:rPr lang="en-US" smtClean="0"/>
              <a:pPr>
                <a:defRPr/>
              </a:pPr>
              <a:t>‹#›</a:t>
            </a:fld>
            <a:endParaRPr lang="en-US"/>
          </a:p>
        </p:txBody>
      </p:sp>
    </p:spTree>
    <p:extLst>
      <p:ext uri="{BB962C8B-B14F-4D97-AF65-F5344CB8AC3E}">
        <p14:creationId xmlns:p14="http://schemas.microsoft.com/office/powerpoint/2010/main" val="318448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74691C-2DB8-134B-B504-BD2001467E78}" type="datetime1">
              <a:rPr lang="en-US" smtClean="0"/>
              <a:pPr>
                <a:defRPr/>
              </a:pPr>
              <a:t>5/29/15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2EC4BF-373E-6F4E-BFC5-7B5BE890788E}" type="slidenum">
              <a:rPr lang="en-US" smtClean="0"/>
              <a:pPr>
                <a:defRPr/>
              </a:pPr>
              <a:t>‹#›</a:t>
            </a:fld>
            <a:endParaRPr lang="en-US"/>
          </a:p>
        </p:txBody>
      </p:sp>
    </p:spTree>
    <p:extLst>
      <p:ext uri="{BB962C8B-B14F-4D97-AF65-F5344CB8AC3E}">
        <p14:creationId xmlns:p14="http://schemas.microsoft.com/office/powerpoint/2010/main" val="204609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6B31609-0C0F-4844-A33F-169D0E686C81}" type="datetime1">
              <a:rPr lang="en-US" smtClean="0"/>
              <a:pPr>
                <a:defRPr/>
              </a:pPr>
              <a:t>5/29/15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173D0C45-70BD-B343-A3E4-4468B1F6BF5D}" type="slidenum">
              <a:rPr lang="en-US" smtClean="0"/>
              <a:pPr>
                <a:defRPr/>
              </a:pPr>
              <a:t>‹#›</a:t>
            </a:fld>
            <a:endParaRPr lang="en-US"/>
          </a:p>
        </p:txBody>
      </p:sp>
      <p:sp>
        <p:nvSpPr>
          <p:cNvPr id="7" name="Rectangle 6"/>
          <p:cNvSpPr/>
          <p:nvPr/>
        </p:nvSpPr>
        <p:spPr>
          <a:xfrm>
            <a:off x="0" y="6477000"/>
            <a:ext cx="9144000" cy="381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Group 397"/>
          <p:cNvGrpSpPr/>
          <p:nvPr/>
        </p:nvGrpSpPr>
        <p:grpSpPr>
          <a:xfrm>
            <a:off x="0" y="0"/>
            <a:ext cx="9144000" cy="1285015"/>
            <a:chOff x="0" y="0"/>
            <a:chExt cx="9144000" cy="1285015"/>
          </a:xfrm>
          <a:noFill/>
        </p:grpSpPr>
        <p:sp>
          <p:nvSpPr>
            <p:cNvPr id="399" name="Rectangle 398"/>
            <p:cNvSpPr/>
            <p:nvPr/>
          </p:nvSpPr>
          <p:spPr bwMode="auto">
            <a:xfrm>
              <a:off x="0" y="0"/>
              <a:ext cx="9144000" cy="925521"/>
            </a:xfrm>
            <a:prstGeom prst="rect">
              <a:avLst/>
            </a:prstGeom>
            <a:solidFill>
              <a:srgbClr val="D9D9D9">
                <a:alpha val="5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0" name="Rectangle 2"/>
            <p:cNvSpPr>
              <a:spLocks/>
            </p:cNvSpPr>
            <p:nvPr/>
          </p:nvSpPr>
          <p:spPr bwMode="auto">
            <a:xfrm>
              <a:off x="246063" y="167808"/>
              <a:ext cx="8331200" cy="1117207"/>
            </a:xfrm>
            <a:prstGeom prst="rect">
              <a:avLst/>
            </a:prstGeom>
            <a:grpFill/>
            <a:ln w="9525">
              <a:noFill/>
              <a:round/>
              <a:headEnd/>
              <a:tailEnd/>
            </a:ln>
            <a:extLst/>
          </p:spPr>
          <p:txBody>
            <a:bodyPr lIns="38100" tIns="38100" rIns="38100" bIns="38100"/>
            <a:lstStyle/>
            <a:p>
              <a:pPr algn="ctr"/>
              <a:r>
                <a:rPr lang="en-US" sz="3600" b="1" dirty="0" smtClean="0">
                  <a:latin typeface="Gill Sans" charset="0"/>
                  <a:cs typeface="Gill Sans" charset="0"/>
                </a:rPr>
                <a:t>Cancer UNIT 3</a:t>
              </a:r>
              <a:r>
                <a:rPr lang="en-US" sz="2500" b="1" dirty="0" smtClean="0">
                  <a:cs typeface="Gill Sans" charset="0"/>
                </a:rPr>
                <a:t> </a:t>
              </a:r>
              <a:endParaRPr lang="en-US" dirty="0">
                <a:latin typeface="Cambria Bold" charset="0"/>
                <a:cs typeface="Cambria Bold" charset="0"/>
                <a:sym typeface="Cambria Bold" charset="0"/>
              </a:endParaRPr>
            </a:p>
          </p:txBody>
        </p:sp>
      </p:grpSp>
      <p:sp>
        <p:nvSpPr>
          <p:cNvPr id="412" name="TextBox 5"/>
          <p:cNvSpPr txBox="1">
            <a:spLocks noChangeArrowheads="1"/>
          </p:cNvSpPr>
          <p:nvPr/>
        </p:nvSpPr>
        <p:spPr bwMode="auto">
          <a:xfrm>
            <a:off x="203994" y="1649930"/>
            <a:ext cx="87360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Gill Sans"/>
                <a:cs typeface="Gill Sans"/>
              </a:rPr>
              <a:t>How do normal cells become cancerous?</a:t>
            </a:r>
          </a:p>
        </p:txBody>
      </p:sp>
      <p:pic>
        <p:nvPicPr>
          <p:cNvPr id="7"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128" t="24427" r="25203" b="53876"/>
          <a:stretch/>
        </p:blipFill>
        <p:spPr bwMode="auto">
          <a:xfrm>
            <a:off x="1390512" y="3512826"/>
            <a:ext cx="2527061" cy="233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8667" b="92000" l="3000" r="48667"/>
                    </a14:imgEffect>
                    <a14:imgEffect>
                      <a14:sharpenSoften amount="25000"/>
                    </a14:imgEffect>
                  </a14:imgLayer>
                </a14:imgProps>
              </a:ext>
              <a:ext uri="{28A0092B-C50C-407E-A947-70E740481C1C}">
                <a14:useLocalDpi xmlns:a14="http://schemas.microsoft.com/office/drawing/2010/main" val="0"/>
              </a:ext>
            </a:extLst>
          </a:blip>
          <a:srcRect l="2717" t="46597" r="50101" b="7313"/>
          <a:stretch/>
        </p:blipFill>
        <p:spPr>
          <a:xfrm>
            <a:off x="4901821" y="2850259"/>
            <a:ext cx="3089880" cy="3016518"/>
          </a:xfrm>
          <a:prstGeom prst="rect">
            <a:avLst/>
          </a:prstGeom>
        </p:spPr>
      </p:pic>
      <p:sp>
        <p:nvSpPr>
          <p:cNvPr id="10" name="Right Arrow 9"/>
          <p:cNvSpPr/>
          <p:nvPr/>
        </p:nvSpPr>
        <p:spPr>
          <a:xfrm>
            <a:off x="3796623" y="4193298"/>
            <a:ext cx="1317804" cy="590490"/>
          </a:xfrm>
          <a:prstGeom prst="rightArrow">
            <a:avLst/>
          </a:prstGeom>
          <a:solidFill>
            <a:srgbClr val="FF0000"/>
          </a:solidFill>
          <a:ln>
            <a:noFill/>
          </a:ln>
          <a:effectLst>
            <a:outerShdw blurRad="50800" dist="38100" dir="2700000" algn="tl" rotWithShape="0">
              <a:srgbClr val="000000">
                <a:alpha val="43000"/>
              </a:srgb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TextBox 12"/>
          <p:cNvSpPr txBox="1"/>
          <p:nvPr/>
        </p:nvSpPr>
        <p:spPr>
          <a:xfrm>
            <a:off x="4050695" y="3384250"/>
            <a:ext cx="762000" cy="769441"/>
          </a:xfrm>
          <a:prstGeom prst="rect">
            <a:avLst/>
          </a:prstGeom>
          <a:noFill/>
        </p:spPr>
        <p:txBody>
          <a:bodyPr wrap="square" rtlCol="0">
            <a:spAutoFit/>
          </a:bodyPr>
          <a:lstStyle/>
          <a:p>
            <a:pPr algn="ctr"/>
            <a:r>
              <a:rPr lang="en-US" sz="4400" b="1" dirty="0" smtClean="0"/>
              <a:t>?</a:t>
            </a:r>
            <a:endParaRPr lang="en-US" sz="4400" b="1" dirty="0"/>
          </a:p>
        </p:txBody>
      </p:sp>
    </p:spTree>
    <p:extLst>
      <p:ext uri="{BB962C8B-B14F-4D97-AF65-F5344CB8AC3E}">
        <p14:creationId xmlns:p14="http://schemas.microsoft.com/office/powerpoint/2010/main" val="342591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sequence within a gene is </a:t>
            </a:r>
            <a:r>
              <a:rPr lang="en-US" dirty="0" err="1" smtClean="0"/>
              <a:t>intronic</a:t>
            </a:r>
            <a:r>
              <a:rPr lang="en-US" dirty="0" smtClean="0"/>
              <a:t> sequence!</a:t>
            </a:r>
            <a:endParaRPr lang="en-US" dirty="0"/>
          </a:p>
        </p:txBody>
      </p:sp>
      <p:pic>
        <p:nvPicPr>
          <p:cNvPr id="4" name="Picture 3"/>
          <p:cNvPicPr>
            <a:picLocks noChangeAspect="1"/>
          </p:cNvPicPr>
          <p:nvPr/>
        </p:nvPicPr>
        <p:blipFill rotWithShape="1">
          <a:blip r:embed="rId3"/>
          <a:srcRect l="11111" r="17500" b="91112"/>
          <a:stretch/>
        </p:blipFill>
        <p:spPr>
          <a:xfrm>
            <a:off x="457201" y="1782598"/>
            <a:ext cx="8229600" cy="710483"/>
          </a:xfrm>
          <a:prstGeom prst="rect">
            <a:avLst/>
          </a:prstGeom>
        </p:spPr>
      </p:pic>
      <p:pic>
        <p:nvPicPr>
          <p:cNvPr id="5" name="Picture 4"/>
          <p:cNvPicPr>
            <a:picLocks noChangeAspect="1"/>
          </p:cNvPicPr>
          <p:nvPr/>
        </p:nvPicPr>
        <p:blipFill rotWithShape="1">
          <a:blip r:embed="rId3"/>
          <a:srcRect l="6805" t="82118" r="50972" b="5064"/>
          <a:stretch/>
        </p:blipFill>
        <p:spPr>
          <a:xfrm>
            <a:off x="1739899" y="3027721"/>
            <a:ext cx="5670545" cy="1193799"/>
          </a:xfrm>
          <a:prstGeom prst="rect">
            <a:avLst/>
          </a:prstGeom>
        </p:spPr>
      </p:pic>
      <p:sp>
        <p:nvSpPr>
          <p:cNvPr id="6" name="Content Placeholder 2"/>
          <p:cNvSpPr>
            <a:spLocks noGrp="1"/>
          </p:cNvSpPr>
          <p:nvPr>
            <p:ph idx="1"/>
          </p:nvPr>
        </p:nvSpPr>
        <p:spPr>
          <a:xfrm>
            <a:off x="774700" y="5135033"/>
            <a:ext cx="8229600" cy="1283230"/>
          </a:xfrm>
        </p:spPr>
        <p:txBody>
          <a:bodyPr/>
          <a:lstStyle/>
          <a:p>
            <a:r>
              <a:rPr lang="en-US" dirty="0" smtClean="0"/>
              <a:t>70 – 80% of gene sequences are introns!</a:t>
            </a:r>
          </a:p>
        </p:txBody>
      </p:sp>
      <p:sp>
        <p:nvSpPr>
          <p:cNvPr id="3" name="TextBox 2"/>
          <p:cNvSpPr txBox="1"/>
          <p:nvPr/>
        </p:nvSpPr>
        <p:spPr>
          <a:xfrm>
            <a:off x="190501" y="2413000"/>
            <a:ext cx="1565152" cy="369332"/>
          </a:xfrm>
          <a:prstGeom prst="rect">
            <a:avLst/>
          </a:prstGeom>
          <a:noFill/>
        </p:spPr>
        <p:txBody>
          <a:bodyPr wrap="none" rtlCol="0">
            <a:spAutoFit/>
          </a:bodyPr>
          <a:lstStyle/>
          <a:p>
            <a:r>
              <a:rPr lang="en-US" dirty="0" smtClean="0">
                <a:latin typeface="Calibri"/>
                <a:cs typeface="Calibri"/>
              </a:rPr>
              <a:t>DNA of a Gene</a:t>
            </a:r>
            <a:endParaRPr lang="en-US" dirty="0">
              <a:latin typeface="Calibri"/>
              <a:cs typeface="Calibri"/>
            </a:endParaRPr>
          </a:p>
        </p:txBody>
      </p:sp>
      <p:sp>
        <p:nvSpPr>
          <p:cNvPr id="7" name="Rectangle 6"/>
          <p:cNvSpPr/>
          <p:nvPr/>
        </p:nvSpPr>
        <p:spPr>
          <a:xfrm>
            <a:off x="1755653" y="3276600"/>
            <a:ext cx="631947" cy="2413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79604" y="3244334"/>
            <a:ext cx="977814" cy="369332"/>
          </a:xfrm>
          <a:prstGeom prst="rect">
            <a:avLst/>
          </a:prstGeom>
          <a:noFill/>
        </p:spPr>
        <p:txBody>
          <a:bodyPr wrap="none" rtlCol="0">
            <a:spAutoFit/>
          </a:bodyPr>
          <a:lstStyle/>
          <a:p>
            <a:r>
              <a:rPr lang="en-US" dirty="0" smtClean="0">
                <a:latin typeface="Calibri"/>
                <a:cs typeface="Calibri"/>
              </a:rPr>
              <a:t>Pre-RNA</a:t>
            </a:r>
            <a:endParaRPr lang="en-US" dirty="0">
              <a:latin typeface="Calibri"/>
              <a:cs typeface="Calibri"/>
            </a:endParaRPr>
          </a:p>
        </p:txBody>
      </p:sp>
      <p:sp>
        <p:nvSpPr>
          <p:cNvPr id="9" name="Rectangle 8"/>
          <p:cNvSpPr/>
          <p:nvPr/>
        </p:nvSpPr>
        <p:spPr>
          <a:xfrm>
            <a:off x="1981200" y="3848100"/>
            <a:ext cx="736600" cy="37342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457404" y="3828534"/>
            <a:ext cx="776963" cy="369332"/>
          </a:xfrm>
          <a:prstGeom prst="rect">
            <a:avLst/>
          </a:prstGeom>
          <a:noFill/>
        </p:spPr>
        <p:txBody>
          <a:bodyPr wrap="none" rtlCol="0">
            <a:spAutoFit/>
          </a:bodyPr>
          <a:lstStyle/>
          <a:p>
            <a:r>
              <a:rPr lang="en-US" dirty="0" smtClean="0">
                <a:latin typeface="Calibri"/>
                <a:cs typeface="Calibri"/>
              </a:rPr>
              <a:t>mRNA</a:t>
            </a:r>
            <a:endParaRPr lang="en-US" dirty="0">
              <a:latin typeface="Calibri"/>
              <a:cs typeface="Calibri"/>
            </a:endParaRPr>
          </a:p>
        </p:txBody>
      </p:sp>
      <p:sp>
        <p:nvSpPr>
          <p:cNvPr id="11" name="Right Arrow 10"/>
          <p:cNvSpPr/>
          <p:nvPr/>
        </p:nvSpPr>
        <p:spPr>
          <a:xfrm rot="14437494">
            <a:off x="6311900" y="4076700"/>
            <a:ext cx="1397000" cy="482600"/>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353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t>
            </a:r>
            <a:r>
              <a:rPr lang="en-US" dirty="0" err="1" smtClean="0"/>
              <a:t>intergenic</a:t>
            </a:r>
            <a:r>
              <a:rPr lang="en-US" dirty="0" smtClean="0"/>
              <a:t> part </a:t>
            </a:r>
            <a:br>
              <a:rPr lang="en-US" dirty="0" smtClean="0"/>
            </a:br>
            <a:r>
              <a:rPr lang="en-US" dirty="0" smtClean="0"/>
              <a:t>of the genome do?</a:t>
            </a:r>
            <a:endParaRPr lang="en-US" dirty="0"/>
          </a:p>
        </p:txBody>
      </p:sp>
      <p:sp>
        <p:nvSpPr>
          <p:cNvPr id="3" name="Content Placeholder 2"/>
          <p:cNvSpPr>
            <a:spLocks noGrp="1"/>
          </p:cNvSpPr>
          <p:nvPr>
            <p:ph idx="1"/>
          </p:nvPr>
        </p:nvSpPr>
        <p:spPr>
          <a:xfrm>
            <a:off x="457200" y="2368912"/>
            <a:ext cx="8356600" cy="1603876"/>
          </a:xfrm>
        </p:spPr>
        <p:txBody>
          <a:bodyPr/>
          <a:lstStyle/>
          <a:p>
            <a:pPr>
              <a:lnSpc>
                <a:spcPct val="120000"/>
              </a:lnSpc>
              <a:spcAft>
                <a:spcPts val="600"/>
              </a:spcAft>
            </a:pPr>
            <a:r>
              <a:rPr lang="en-US" sz="2800" dirty="0"/>
              <a:t>2</a:t>
            </a:r>
            <a:r>
              <a:rPr lang="en-US" sz="2800" dirty="0" smtClean="0"/>
              <a:t>0% is sequences like promoters- they regulate where and when genes are expressed</a:t>
            </a:r>
          </a:p>
          <a:p>
            <a:pPr>
              <a:lnSpc>
                <a:spcPct val="120000"/>
              </a:lnSpc>
            </a:pPr>
            <a:r>
              <a:rPr lang="en-US" sz="2800" dirty="0" smtClean="0"/>
              <a:t>45% is made up of transposons - ‘jumping DNA’</a:t>
            </a:r>
          </a:p>
          <a:p>
            <a:pPr>
              <a:lnSpc>
                <a:spcPct val="120000"/>
              </a:lnSpc>
            </a:pPr>
            <a:r>
              <a:rPr lang="en-US" sz="2800" dirty="0" smtClean="0"/>
              <a:t>16%  we have no clue!</a:t>
            </a:r>
            <a:endParaRPr lang="en-US" sz="2800" dirty="0"/>
          </a:p>
        </p:txBody>
      </p:sp>
    </p:spTree>
    <p:extLst>
      <p:ext uri="{BB962C8B-B14F-4D97-AF65-F5344CB8AC3E}">
        <p14:creationId xmlns:p14="http://schemas.microsoft.com/office/powerpoint/2010/main" val="7582689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74638"/>
            <a:ext cx="9105900" cy="1143000"/>
          </a:xfrm>
        </p:spPr>
        <p:txBody>
          <a:bodyPr/>
          <a:lstStyle/>
          <a:p>
            <a:r>
              <a:rPr lang="en-US" dirty="0" smtClean="0"/>
              <a:t>How do transposons jump around?</a:t>
            </a:r>
            <a:endParaRPr lang="en-US" dirty="0"/>
          </a:p>
        </p:txBody>
      </p:sp>
      <p:sp>
        <p:nvSpPr>
          <p:cNvPr id="10" name="Rectangle 9"/>
          <p:cNvSpPr/>
          <p:nvPr/>
        </p:nvSpPr>
        <p:spPr>
          <a:xfrm>
            <a:off x="2501900" y="1574800"/>
            <a:ext cx="52832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0" y="1562100"/>
            <a:ext cx="9144000" cy="4306824"/>
          </a:xfrm>
          <a:prstGeom prst="rect">
            <a:avLst/>
          </a:prstGeom>
        </p:spPr>
      </p:pic>
      <p:sp>
        <p:nvSpPr>
          <p:cNvPr id="14" name="TextBox 13"/>
          <p:cNvSpPr txBox="1"/>
          <p:nvPr/>
        </p:nvSpPr>
        <p:spPr>
          <a:xfrm>
            <a:off x="3924300" y="2882900"/>
            <a:ext cx="1384138" cy="369332"/>
          </a:xfrm>
          <a:prstGeom prst="rect">
            <a:avLst/>
          </a:prstGeom>
          <a:noFill/>
        </p:spPr>
        <p:txBody>
          <a:bodyPr wrap="none" rtlCol="0">
            <a:spAutoFit/>
          </a:bodyPr>
          <a:lstStyle/>
          <a:p>
            <a:r>
              <a:rPr lang="en-US" b="1" dirty="0" smtClean="0">
                <a:latin typeface="+mj-lt"/>
              </a:rPr>
              <a:t>Cut ‘n’ paste</a:t>
            </a:r>
            <a:endParaRPr lang="en-US" b="1" dirty="0">
              <a:latin typeface="+mj-lt"/>
            </a:endParaRPr>
          </a:p>
        </p:txBody>
      </p:sp>
      <p:sp>
        <p:nvSpPr>
          <p:cNvPr id="15" name="TextBox 14"/>
          <p:cNvSpPr txBox="1"/>
          <p:nvPr/>
        </p:nvSpPr>
        <p:spPr>
          <a:xfrm>
            <a:off x="3898900" y="5054600"/>
            <a:ext cx="1537538" cy="369332"/>
          </a:xfrm>
          <a:prstGeom prst="rect">
            <a:avLst/>
          </a:prstGeom>
          <a:noFill/>
        </p:spPr>
        <p:txBody>
          <a:bodyPr wrap="none" rtlCol="0">
            <a:spAutoFit/>
          </a:bodyPr>
          <a:lstStyle/>
          <a:p>
            <a:r>
              <a:rPr lang="en-US" b="1" dirty="0" smtClean="0">
                <a:latin typeface="+mj-lt"/>
              </a:rPr>
              <a:t>Copy ‘n’ paste</a:t>
            </a:r>
            <a:endParaRPr lang="en-US" b="1" dirty="0">
              <a:latin typeface="+mj-lt"/>
            </a:endParaRPr>
          </a:p>
        </p:txBody>
      </p:sp>
    </p:spTree>
    <p:extLst>
      <p:ext uri="{BB962C8B-B14F-4D97-AF65-F5344CB8AC3E}">
        <p14:creationId xmlns:p14="http://schemas.microsoft.com/office/powerpoint/2010/main" val="3538657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transposons a problem in tumor cells?</a:t>
            </a:r>
            <a:endParaRPr lang="en-US" dirty="0"/>
          </a:p>
        </p:txBody>
      </p:sp>
      <p:sp>
        <p:nvSpPr>
          <p:cNvPr id="3" name="Content Placeholder 2"/>
          <p:cNvSpPr>
            <a:spLocks noGrp="1"/>
          </p:cNvSpPr>
          <p:nvPr>
            <p:ph idx="1"/>
          </p:nvPr>
        </p:nvSpPr>
        <p:spPr>
          <a:xfrm>
            <a:off x="457200" y="2032000"/>
            <a:ext cx="8229600" cy="4525963"/>
          </a:xfrm>
        </p:spPr>
        <p:txBody>
          <a:bodyPr/>
          <a:lstStyle/>
          <a:p>
            <a:r>
              <a:rPr lang="en-US" sz="2800" dirty="0" smtClean="0"/>
              <a:t>In normal cells, DNA is more </a:t>
            </a:r>
            <a:r>
              <a:rPr lang="en-US" sz="2800" dirty="0" smtClean="0"/>
              <a:t>closed  </a:t>
            </a:r>
            <a:r>
              <a:rPr lang="en-US" sz="2800" dirty="0" smtClean="0"/>
              <a:t>so transposons will be trapped and can’t jump around.</a:t>
            </a:r>
          </a:p>
          <a:p>
            <a:endParaRPr lang="en-US" sz="2800" dirty="0" smtClean="0"/>
          </a:p>
          <a:p>
            <a:r>
              <a:rPr lang="en-US" sz="2800" dirty="0"/>
              <a:t>I</a:t>
            </a:r>
            <a:r>
              <a:rPr lang="en-US" sz="2800" dirty="0" smtClean="0"/>
              <a:t>n tumor cells, DNA is more </a:t>
            </a:r>
            <a:r>
              <a:rPr lang="en-US" sz="2800" dirty="0" smtClean="0"/>
              <a:t>open </a:t>
            </a:r>
            <a:r>
              <a:rPr lang="en-US" sz="2800" dirty="0" smtClean="0"/>
              <a:t>so transposons are free to jump around.</a:t>
            </a:r>
          </a:p>
          <a:p>
            <a:endParaRPr lang="en-US" sz="2800" dirty="0"/>
          </a:p>
          <a:p>
            <a:r>
              <a:rPr lang="en-US" sz="2800" dirty="0" smtClean="0"/>
              <a:t>Transposons contain promoters that can stimulate genes </a:t>
            </a:r>
            <a:r>
              <a:rPr lang="en-US" sz="2800" dirty="0" smtClean="0"/>
              <a:t>that should be silent to express.</a:t>
            </a:r>
            <a:endParaRPr lang="en-US" sz="2800" dirty="0"/>
          </a:p>
        </p:txBody>
      </p:sp>
    </p:spTree>
    <p:extLst>
      <p:ext uri="{BB962C8B-B14F-4D97-AF65-F5344CB8AC3E}">
        <p14:creationId xmlns:p14="http://schemas.microsoft.com/office/powerpoint/2010/main" val="10431042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36" y="1840568"/>
            <a:ext cx="4724396" cy="2789608"/>
          </a:xfrm>
        </p:spPr>
        <p:txBody>
          <a:bodyPr/>
          <a:lstStyle/>
          <a:p>
            <a:pPr>
              <a:lnSpc>
                <a:spcPct val="120000"/>
              </a:lnSpc>
            </a:pPr>
            <a:r>
              <a:rPr lang="en-US" sz="2400" dirty="0"/>
              <a:t>Transposons </a:t>
            </a:r>
            <a:r>
              <a:rPr lang="en-US" sz="2400" dirty="0" smtClean="0"/>
              <a:t>can interrupt a gene by jumping into it!</a:t>
            </a:r>
            <a:endParaRPr lang="en-US" sz="2400" dirty="0"/>
          </a:p>
          <a:p>
            <a:pPr>
              <a:lnSpc>
                <a:spcPct val="120000"/>
              </a:lnSpc>
            </a:pPr>
            <a:r>
              <a:rPr lang="en-US" sz="2400" dirty="0" smtClean="0"/>
              <a:t>Transposons have their own promoters.</a:t>
            </a:r>
          </a:p>
          <a:p>
            <a:pPr>
              <a:lnSpc>
                <a:spcPct val="120000"/>
              </a:lnSpc>
            </a:pPr>
            <a:r>
              <a:rPr lang="en-US" sz="2400" dirty="0" smtClean="0"/>
              <a:t>So a transposon landing in front of a gene can turn ON the gene when it should be OFF! </a:t>
            </a:r>
            <a:endParaRPr lang="en-US" sz="2800" dirty="0" smtClean="0"/>
          </a:p>
        </p:txBody>
      </p:sp>
      <p:grpSp>
        <p:nvGrpSpPr>
          <p:cNvPr id="4" name="Group 3"/>
          <p:cNvGrpSpPr/>
          <p:nvPr/>
        </p:nvGrpSpPr>
        <p:grpSpPr>
          <a:xfrm>
            <a:off x="5046132" y="2286000"/>
            <a:ext cx="3522133" cy="169334"/>
            <a:chOff x="1185333" y="2658533"/>
            <a:chExt cx="6299200" cy="169334"/>
          </a:xfrm>
        </p:grpSpPr>
        <p:cxnSp>
          <p:nvCxnSpPr>
            <p:cNvPr id="5" name="Straight Connector 4"/>
            <p:cNvCxnSpPr/>
            <p:nvPr/>
          </p:nvCxnSpPr>
          <p:spPr>
            <a:xfrm>
              <a:off x="1185333" y="2658533"/>
              <a:ext cx="6299200" cy="16934"/>
            </a:xfrm>
            <a:prstGeom prst="line">
              <a:avLst/>
            </a:prstGeom>
            <a:ln w="63500">
              <a:solidFill>
                <a:srgbClr val="0000FF"/>
              </a:solidFill>
            </a:ln>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1185333" y="2810933"/>
              <a:ext cx="6299200" cy="16934"/>
            </a:xfrm>
            <a:prstGeom prst="line">
              <a:avLst/>
            </a:prstGeom>
            <a:ln w="63500">
              <a:solidFill>
                <a:srgbClr val="0000FF"/>
              </a:solidFill>
            </a:ln>
            <a:effectLst/>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5452531" y="2133754"/>
            <a:ext cx="2844801" cy="4572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7315197" y="2133754"/>
            <a:ext cx="491069" cy="4572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875867" y="2184553"/>
            <a:ext cx="761972" cy="369332"/>
          </a:xfrm>
          <a:prstGeom prst="rect">
            <a:avLst/>
          </a:prstGeom>
          <a:noFill/>
        </p:spPr>
        <p:txBody>
          <a:bodyPr wrap="none" rtlCol="0">
            <a:spAutoFit/>
          </a:bodyPr>
          <a:lstStyle/>
          <a:p>
            <a:r>
              <a:rPr lang="en-US" b="1" dirty="0" smtClean="0">
                <a:solidFill>
                  <a:schemeClr val="bg1"/>
                </a:solidFill>
              </a:rPr>
              <a:t>Gene</a:t>
            </a:r>
            <a:endParaRPr lang="en-US" b="1" dirty="0">
              <a:solidFill>
                <a:schemeClr val="bg1"/>
              </a:solidFill>
            </a:endParaRPr>
          </a:p>
        </p:txBody>
      </p:sp>
      <p:sp>
        <p:nvSpPr>
          <p:cNvPr id="10" name="TextBox 9"/>
          <p:cNvSpPr txBox="1"/>
          <p:nvPr/>
        </p:nvSpPr>
        <p:spPr>
          <a:xfrm>
            <a:off x="6804428" y="1722432"/>
            <a:ext cx="1492904" cy="369332"/>
          </a:xfrm>
          <a:prstGeom prst="rect">
            <a:avLst/>
          </a:prstGeom>
          <a:noFill/>
        </p:spPr>
        <p:txBody>
          <a:bodyPr wrap="none" rtlCol="0">
            <a:spAutoFit/>
          </a:bodyPr>
          <a:lstStyle/>
          <a:p>
            <a:r>
              <a:rPr lang="en-US" b="1" dirty="0" smtClean="0">
                <a:solidFill>
                  <a:srgbClr val="FF0000"/>
                </a:solidFill>
              </a:rPr>
              <a:t>Transposon</a:t>
            </a:r>
            <a:endParaRPr lang="en-US" b="1" dirty="0">
              <a:solidFill>
                <a:srgbClr val="FF0000"/>
              </a:solidFill>
            </a:endParaRPr>
          </a:p>
        </p:txBody>
      </p:sp>
      <p:grpSp>
        <p:nvGrpSpPr>
          <p:cNvPr id="23" name="Group 22"/>
          <p:cNvGrpSpPr/>
          <p:nvPr/>
        </p:nvGrpSpPr>
        <p:grpSpPr>
          <a:xfrm>
            <a:off x="5118096" y="3699782"/>
            <a:ext cx="3522133" cy="457200"/>
            <a:chOff x="5249331" y="3674687"/>
            <a:chExt cx="3522133" cy="457200"/>
          </a:xfrm>
        </p:grpSpPr>
        <p:grpSp>
          <p:nvGrpSpPr>
            <p:cNvPr id="11" name="Group 10"/>
            <p:cNvGrpSpPr/>
            <p:nvPr/>
          </p:nvGrpSpPr>
          <p:grpSpPr>
            <a:xfrm>
              <a:off x="5249331" y="3826933"/>
              <a:ext cx="3522133" cy="169334"/>
              <a:chOff x="1185333" y="2658533"/>
              <a:chExt cx="6299200" cy="169334"/>
            </a:xfrm>
          </p:grpSpPr>
          <p:cxnSp>
            <p:nvCxnSpPr>
              <p:cNvPr id="12" name="Straight Connector 11"/>
              <p:cNvCxnSpPr/>
              <p:nvPr/>
            </p:nvCxnSpPr>
            <p:spPr>
              <a:xfrm>
                <a:off x="1185333" y="2658533"/>
                <a:ext cx="6299200" cy="16934"/>
              </a:xfrm>
              <a:prstGeom prst="line">
                <a:avLst/>
              </a:prstGeom>
              <a:ln w="63500">
                <a:solidFill>
                  <a:srgbClr val="0000FF"/>
                </a:solidFill>
              </a:ln>
              <a:effectLst/>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185333" y="2810933"/>
                <a:ext cx="6299200" cy="16934"/>
              </a:xfrm>
              <a:prstGeom prst="line">
                <a:avLst/>
              </a:prstGeom>
              <a:ln w="63500">
                <a:solidFill>
                  <a:srgbClr val="0000FF"/>
                </a:solidFill>
              </a:ln>
              <a:effectLst/>
            </p:spPr>
            <p:style>
              <a:lnRef idx="2">
                <a:schemeClr val="dk1"/>
              </a:lnRef>
              <a:fillRef idx="0">
                <a:schemeClr val="dk1"/>
              </a:fillRef>
              <a:effectRef idx="1">
                <a:schemeClr val="dk1"/>
              </a:effectRef>
              <a:fontRef idx="minor">
                <a:schemeClr val="tx1"/>
              </a:fontRef>
            </p:style>
          </p:cxnSp>
        </p:grpSp>
        <p:sp>
          <p:nvSpPr>
            <p:cNvPr id="14" name="Rectangle 13"/>
            <p:cNvSpPr/>
            <p:nvPr/>
          </p:nvSpPr>
          <p:spPr>
            <a:xfrm>
              <a:off x="7007627" y="3674687"/>
              <a:ext cx="1492904" cy="4572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6333036" y="3674687"/>
              <a:ext cx="491069" cy="4572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7315169" y="3725486"/>
              <a:ext cx="761972" cy="369332"/>
            </a:xfrm>
            <a:prstGeom prst="rect">
              <a:avLst/>
            </a:prstGeom>
            <a:noFill/>
          </p:spPr>
          <p:txBody>
            <a:bodyPr wrap="none" rtlCol="0">
              <a:spAutoFit/>
            </a:bodyPr>
            <a:lstStyle/>
            <a:p>
              <a:r>
                <a:rPr lang="en-US" b="1" dirty="0" smtClean="0">
                  <a:solidFill>
                    <a:schemeClr val="bg1"/>
                  </a:solidFill>
                </a:rPr>
                <a:t>Gene</a:t>
              </a:r>
              <a:endParaRPr lang="en-US" b="1" dirty="0">
                <a:solidFill>
                  <a:schemeClr val="bg1"/>
                </a:solidFill>
              </a:endParaRPr>
            </a:p>
          </p:txBody>
        </p:sp>
      </p:grpSp>
      <p:sp>
        <p:nvSpPr>
          <p:cNvPr id="17" name="TextBox 16"/>
          <p:cNvSpPr txBox="1"/>
          <p:nvPr/>
        </p:nvSpPr>
        <p:spPr>
          <a:xfrm>
            <a:off x="5329761" y="4218352"/>
            <a:ext cx="1492904" cy="369332"/>
          </a:xfrm>
          <a:prstGeom prst="rect">
            <a:avLst/>
          </a:prstGeom>
          <a:noFill/>
        </p:spPr>
        <p:txBody>
          <a:bodyPr wrap="none" rtlCol="0">
            <a:spAutoFit/>
          </a:bodyPr>
          <a:lstStyle/>
          <a:p>
            <a:r>
              <a:rPr lang="en-US" b="1" dirty="0" smtClean="0">
                <a:solidFill>
                  <a:srgbClr val="FF0000"/>
                </a:solidFill>
              </a:rPr>
              <a:t>Transposon</a:t>
            </a:r>
            <a:endParaRPr lang="en-US" b="1" dirty="0">
              <a:solidFill>
                <a:srgbClr val="FF0000"/>
              </a:solidFill>
            </a:endParaRPr>
          </a:p>
        </p:txBody>
      </p:sp>
      <p:sp>
        <p:nvSpPr>
          <p:cNvPr id="26" name="Title 1"/>
          <p:cNvSpPr>
            <a:spLocks noGrp="1"/>
          </p:cNvSpPr>
          <p:nvPr>
            <p:ph type="title"/>
          </p:nvPr>
        </p:nvSpPr>
        <p:spPr/>
        <p:txBody>
          <a:bodyPr/>
          <a:lstStyle/>
          <a:p>
            <a:r>
              <a:rPr lang="en-US" dirty="0" smtClean="0"/>
              <a:t>Why are transposons a problem in a cancer cell?</a:t>
            </a:r>
            <a:endParaRPr lang="en-US" dirty="0"/>
          </a:p>
        </p:txBody>
      </p:sp>
      <p:grpSp>
        <p:nvGrpSpPr>
          <p:cNvPr id="19" name="Group 18"/>
          <p:cNvGrpSpPr/>
          <p:nvPr/>
        </p:nvGrpSpPr>
        <p:grpSpPr>
          <a:xfrm>
            <a:off x="6242020" y="3130034"/>
            <a:ext cx="1986590" cy="569748"/>
            <a:chOff x="6242020" y="3130034"/>
            <a:chExt cx="1986590" cy="569748"/>
          </a:xfrm>
        </p:grpSpPr>
        <p:cxnSp>
          <p:nvCxnSpPr>
            <p:cNvPr id="21" name="Elbow Connector 20"/>
            <p:cNvCxnSpPr/>
            <p:nvPr/>
          </p:nvCxnSpPr>
          <p:spPr>
            <a:xfrm rot="5400000" flipH="1" flipV="1">
              <a:off x="6500329" y="3056391"/>
              <a:ext cx="385082" cy="901700"/>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143720" y="3130034"/>
              <a:ext cx="1084890" cy="369332"/>
            </a:xfrm>
            <a:prstGeom prst="rect">
              <a:avLst/>
            </a:prstGeom>
            <a:noFill/>
          </p:spPr>
          <p:txBody>
            <a:bodyPr wrap="none" rtlCol="0">
              <a:spAutoFit/>
            </a:bodyPr>
            <a:lstStyle/>
            <a:p>
              <a:r>
                <a:rPr lang="en-US" dirty="0" smtClean="0">
                  <a:latin typeface="+mj-lt"/>
                </a:rPr>
                <a:t>Promoter</a:t>
              </a:r>
              <a:endParaRPr lang="en-US" dirty="0">
                <a:latin typeface="+mj-lt"/>
              </a:endParaRPr>
            </a:p>
          </p:txBody>
        </p:sp>
      </p:grpSp>
    </p:spTree>
    <p:extLst>
      <p:ext uri="{BB962C8B-B14F-4D97-AF65-F5344CB8AC3E}">
        <p14:creationId xmlns:p14="http://schemas.microsoft.com/office/powerpoint/2010/main" val="758268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592146"/>
            <a:ext cx="8229600" cy="1143000"/>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smtClean="0"/>
              <a:t>Activity</a:t>
            </a:r>
            <a:endParaRPr lang="en-US" dirty="0"/>
          </a:p>
        </p:txBody>
      </p:sp>
      <p:sp>
        <p:nvSpPr>
          <p:cNvPr id="3" name="TextBox 2"/>
          <p:cNvSpPr txBox="1"/>
          <p:nvPr/>
        </p:nvSpPr>
        <p:spPr>
          <a:xfrm>
            <a:off x="577434" y="2444750"/>
            <a:ext cx="8109366" cy="3934410"/>
          </a:xfrm>
          <a:prstGeom prst="rect">
            <a:avLst/>
          </a:prstGeom>
          <a:noFill/>
        </p:spPr>
        <p:txBody>
          <a:bodyPr wrap="square" rtlCol="0">
            <a:spAutoFit/>
          </a:bodyPr>
          <a:lstStyle/>
          <a:p>
            <a:pPr algn="ctr">
              <a:lnSpc>
                <a:spcPct val="150000"/>
              </a:lnSpc>
            </a:pPr>
            <a:r>
              <a:rPr lang="en-US" sz="2800" dirty="0" smtClean="0">
                <a:latin typeface="+mj-lt"/>
              </a:rPr>
              <a:t>Split up into groups and use the UCSC genome browser to examine the sequences of:</a:t>
            </a:r>
          </a:p>
          <a:p>
            <a:pPr algn="ctr">
              <a:lnSpc>
                <a:spcPct val="150000"/>
              </a:lnSpc>
            </a:pPr>
            <a:endParaRPr lang="en-US" sz="2800" dirty="0" smtClean="0">
              <a:latin typeface="+mj-lt"/>
            </a:endParaRPr>
          </a:p>
          <a:p>
            <a:pPr algn="ctr">
              <a:lnSpc>
                <a:spcPct val="150000"/>
              </a:lnSpc>
            </a:pPr>
            <a:r>
              <a:rPr lang="en-US" sz="2800" b="1" dirty="0" smtClean="0">
                <a:latin typeface="+mj-lt"/>
              </a:rPr>
              <a:t>p53, telomerase, retinoblastoma, BRCA1, </a:t>
            </a:r>
            <a:r>
              <a:rPr lang="en-US" sz="2800" b="1" dirty="0" err="1" smtClean="0">
                <a:latin typeface="+mj-lt"/>
              </a:rPr>
              <a:t>Cyclin</a:t>
            </a:r>
            <a:r>
              <a:rPr lang="en-US" sz="2800" b="1" dirty="0" smtClean="0">
                <a:latin typeface="+mj-lt"/>
              </a:rPr>
              <a:t> D, and Myc</a:t>
            </a:r>
            <a:endParaRPr lang="en-US" sz="2800" b="1" u="sng" dirty="0" smtClean="0">
              <a:latin typeface="+mj-lt"/>
            </a:endParaRPr>
          </a:p>
          <a:p>
            <a:pPr>
              <a:lnSpc>
                <a:spcPct val="150000"/>
              </a:lnSpc>
            </a:pPr>
            <a:endParaRPr lang="en-US" sz="2800" dirty="0" smtClean="0"/>
          </a:p>
        </p:txBody>
      </p:sp>
    </p:spTree>
    <p:extLst>
      <p:ext uri="{BB962C8B-B14F-4D97-AF65-F5344CB8AC3E}">
        <p14:creationId xmlns:p14="http://schemas.microsoft.com/office/powerpoint/2010/main" val="327343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 Genome Browsing!</a:t>
            </a:r>
            <a:endParaRPr lang="en-US" dirty="0"/>
          </a:p>
        </p:txBody>
      </p:sp>
      <p:pic>
        <p:nvPicPr>
          <p:cNvPr id="4" name="Picture 3"/>
          <p:cNvPicPr>
            <a:picLocks noChangeAspect="1"/>
          </p:cNvPicPr>
          <p:nvPr/>
        </p:nvPicPr>
        <p:blipFill>
          <a:blip r:embed="rId3"/>
          <a:stretch>
            <a:fillRect/>
          </a:stretch>
        </p:blipFill>
        <p:spPr>
          <a:xfrm>
            <a:off x="1385309" y="1502497"/>
            <a:ext cx="6280277" cy="594842"/>
          </a:xfrm>
          <a:prstGeom prst="rect">
            <a:avLst/>
          </a:prstGeom>
        </p:spPr>
      </p:pic>
      <p:pic>
        <p:nvPicPr>
          <p:cNvPr id="5" name="Picture 4"/>
          <p:cNvPicPr>
            <a:picLocks noChangeAspect="1"/>
          </p:cNvPicPr>
          <p:nvPr/>
        </p:nvPicPr>
        <p:blipFill>
          <a:blip r:embed="rId3"/>
          <a:stretch>
            <a:fillRect/>
          </a:stretch>
        </p:blipFill>
        <p:spPr>
          <a:xfrm>
            <a:off x="1385309" y="3390421"/>
            <a:ext cx="6299740" cy="596685"/>
          </a:xfrm>
          <a:prstGeom prst="rect">
            <a:avLst/>
          </a:prstGeom>
        </p:spPr>
      </p:pic>
      <p:pic>
        <p:nvPicPr>
          <p:cNvPr id="6" name="Picture 5"/>
          <p:cNvPicPr>
            <a:picLocks noChangeAspect="1"/>
          </p:cNvPicPr>
          <p:nvPr/>
        </p:nvPicPr>
        <p:blipFill>
          <a:blip r:embed="rId4"/>
          <a:stretch>
            <a:fillRect/>
          </a:stretch>
        </p:blipFill>
        <p:spPr>
          <a:xfrm>
            <a:off x="1385309" y="2435975"/>
            <a:ext cx="6299740" cy="615810"/>
          </a:xfrm>
          <a:prstGeom prst="rect">
            <a:avLst/>
          </a:prstGeom>
        </p:spPr>
      </p:pic>
      <p:pic>
        <p:nvPicPr>
          <p:cNvPr id="9" name="Picture 8"/>
          <p:cNvPicPr>
            <a:picLocks noChangeAspect="1"/>
          </p:cNvPicPr>
          <p:nvPr/>
        </p:nvPicPr>
        <p:blipFill>
          <a:blip r:embed="rId5"/>
          <a:stretch>
            <a:fillRect/>
          </a:stretch>
        </p:blipFill>
        <p:spPr>
          <a:xfrm>
            <a:off x="1385308" y="4336357"/>
            <a:ext cx="6280277" cy="554321"/>
          </a:xfrm>
          <a:prstGeom prst="rect">
            <a:avLst/>
          </a:prstGeom>
        </p:spPr>
      </p:pic>
      <p:pic>
        <p:nvPicPr>
          <p:cNvPr id="10" name="Picture 9"/>
          <p:cNvPicPr>
            <a:picLocks noChangeAspect="1"/>
          </p:cNvPicPr>
          <p:nvPr/>
        </p:nvPicPr>
        <p:blipFill>
          <a:blip r:embed="rId6"/>
          <a:stretch>
            <a:fillRect/>
          </a:stretch>
        </p:blipFill>
        <p:spPr>
          <a:xfrm>
            <a:off x="1385308" y="5218697"/>
            <a:ext cx="6280277" cy="661082"/>
          </a:xfrm>
          <a:prstGeom prst="rect">
            <a:avLst/>
          </a:prstGeom>
        </p:spPr>
      </p:pic>
      <p:sp>
        <p:nvSpPr>
          <p:cNvPr id="12" name="TextBox 11"/>
          <p:cNvSpPr txBox="1"/>
          <p:nvPr/>
        </p:nvSpPr>
        <p:spPr>
          <a:xfrm>
            <a:off x="514961" y="1615252"/>
            <a:ext cx="659155" cy="369332"/>
          </a:xfrm>
          <a:prstGeom prst="rect">
            <a:avLst/>
          </a:prstGeom>
          <a:noFill/>
        </p:spPr>
        <p:txBody>
          <a:bodyPr wrap="none" rtlCol="0">
            <a:spAutoFit/>
          </a:bodyPr>
          <a:lstStyle/>
          <a:p>
            <a:r>
              <a:rPr lang="en-US" b="1" dirty="0" smtClean="0">
                <a:latin typeface="Calibri"/>
                <a:cs typeface="Calibri"/>
              </a:rPr>
              <a:t>TP53</a:t>
            </a:r>
            <a:endParaRPr lang="en-US" b="1" dirty="0">
              <a:latin typeface="Calibri"/>
              <a:cs typeface="Calibri"/>
            </a:endParaRPr>
          </a:p>
        </p:txBody>
      </p:sp>
      <p:sp>
        <p:nvSpPr>
          <p:cNvPr id="13" name="TextBox 12"/>
          <p:cNvSpPr txBox="1"/>
          <p:nvPr/>
        </p:nvSpPr>
        <p:spPr>
          <a:xfrm>
            <a:off x="559933" y="2559214"/>
            <a:ext cx="561008" cy="369332"/>
          </a:xfrm>
          <a:prstGeom prst="rect">
            <a:avLst/>
          </a:prstGeom>
          <a:noFill/>
        </p:spPr>
        <p:txBody>
          <a:bodyPr wrap="none" rtlCol="0">
            <a:spAutoFit/>
          </a:bodyPr>
          <a:lstStyle/>
          <a:p>
            <a:r>
              <a:rPr lang="en-US" b="1" dirty="0" smtClean="0">
                <a:latin typeface="Calibri"/>
                <a:cs typeface="Calibri"/>
              </a:rPr>
              <a:t>RB1</a:t>
            </a:r>
            <a:endParaRPr lang="en-US" b="1" dirty="0">
              <a:latin typeface="Calibri"/>
              <a:cs typeface="Calibri"/>
            </a:endParaRPr>
          </a:p>
        </p:txBody>
      </p:sp>
      <p:sp>
        <p:nvSpPr>
          <p:cNvPr id="14" name="TextBox 13"/>
          <p:cNvSpPr txBox="1"/>
          <p:nvPr/>
        </p:nvSpPr>
        <p:spPr>
          <a:xfrm>
            <a:off x="393233" y="3525397"/>
            <a:ext cx="823062" cy="369332"/>
          </a:xfrm>
          <a:prstGeom prst="rect">
            <a:avLst/>
          </a:prstGeom>
          <a:noFill/>
        </p:spPr>
        <p:txBody>
          <a:bodyPr wrap="none" rtlCol="0">
            <a:spAutoFit/>
          </a:bodyPr>
          <a:lstStyle/>
          <a:p>
            <a:r>
              <a:rPr lang="en-US" b="1" dirty="0" smtClean="0">
                <a:latin typeface="Calibri"/>
                <a:cs typeface="Calibri"/>
              </a:rPr>
              <a:t>BRCA1</a:t>
            </a:r>
            <a:endParaRPr lang="en-US" b="1" dirty="0">
              <a:latin typeface="Calibri"/>
              <a:cs typeface="Calibri"/>
            </a:endParaRPr>
          </a:p>
        </p:txBody>
      </p:sp>
      <p:sp>
        <p:nvSpPr>
          <p:cNvPr id="15" name="TextBox 14"/>
          <p:cNvSpPr txBox="1"/>
          <p:nvPr/>
        </p:nvSpPr>
        <p:spPr>
          <a:xfrm>
            <a:off x="393233" y="4428851"/>
            <a:ext cx="843575" cy="369332"/>
          </a:xfrm>
          <a:prstGeom prst="rect">
            <a:avLst/>
          </a:prstGeom>
          <a:noFill/>
        </p:spPr>
        <p:txBody>
          <a:bodyPr wrap="none" rtlCol="0">
            <a:spAutoFit/>
          </a:bodyPr>
          <a:lstStyle/>
          <a:p>
            <a:r>
              <a:rPr lang="en-US" b="1" dirty="0" smtClean="0">
                <a:latin typeface="Calibri"/>
                <a:cs typeface="Calibri"/>
              </a:rPr>
              <a:t>CCND1</a:t>
            </a:r>
            <a:endParaRPr lang="en-US" b="1" dirty="0">
              <a:latin typeface="Calibri"/>
              <a:cs typeface="Calibri"/>
            </a:endParaRPr>
          </a:p>
        </p:txBody>
      </p:sp>
      <p:sp>
        <p:nvSpPr>
          <p:cNvPr id="16" name="TextBox 15"/>
          <p:cNvSpPr txBox="1"/>
          <p:nvPr/>
        </p:nvSpPr>
        <p:spPr>
          <a:xfrm>
            <a:off x="534347" y="5364572"/>
            <a:ext cx="628522" cy="369332"/>
          </a:xfrm>
          <a:prstGeom prst="rect">
            <a:avLst/>
          </a:prstGeom>
          <a:noFill/>
        </p:spPr>
        <p:txBody>
          <a:bodyPr wrap="none" rtlCol="0">
            <a:spAutoFit/>
          </a:bodyPr>
          <a:lstStyle/>
          <a:p>
            <a:r>
              <a:rPr lang="en-US" b="1" dirty="0" smtClean="0">
                <a:latin typeface="Calibri"/>
                <a:cs typeface="Calibri"/>
              </a:rPr>
              <a:t>MYC</a:t>
            </a:r>
            <a:endParaRPr lang="en-US" b="1" dirty="0">
              <a:latin typeface="Calibri"/>
              <a:cs typeface="Calibri"/>
            </a:endParaRPr>
          </a:p>
        </p:txBody>
      </p:sp>
    </p:spTree>
    <p:extLst>
      <p:ext uri="{BB962C8B-B14F-4D97-AF65-F5344CB8AC3E}">
        <p14:creationId xmlns:p14="http://schemas.microsoft.com/office/powerpoint/2010/main" val="33554918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a:xfrm>
            <a:off x="457200" y="1981200"/>
            <a:ext cx="8229600" cy="4525963"/>
          </a:xfrm>
        </p:spPr>
        <p:txBody>
          <a:bodyPr/>
          <a:lstStyle/>
          <a:p>
            <a:r>
              <a:rPr lang="en-US" sz="2800" dirty="0" smtClean="0"/>
              <a:t>Which gene had the largest difference in length between the </a:t>
            </a:r>
            <a:r>
              <a:rPr lang="en-US" sz="2800" dirty="0" smtClean="0">
                <a:solidFill>
                  <a:srgbClr val="000000"/>
                </a:solidFill>
              </a:rPr>
              <a:t>whole gene </a:t>
            </a:r>
            <a:r>
              <a:rPr lang="en-US" sz="2800" dirty="0" smtClean="0"/>
              <a:t>and the mRNA?</a:t>
            </a:r>
          </a:p>
          <a:p>
            <a:endParaRPr lang="en-US" sz="2800" dirty="0"/>
          </a:p>
          <a:p>
            <a:r>
              <a:rPr lang="en-US" sz="2800" dirty="0" smtClean="0"/>
              <a:t>Why is the difference in length so big?</a:t>
            </a:r>
          </a:p>
        </p:txBody>
      </p:sp>
    </p:spTree>
    <p:extLst>
      <p:ext uri="{BB962C8B-B14F-4D97-AF65-F5344CB8AC3E}">
        <p14:creationId xmlns:p14="http://schemas.microsoft.com/office/powerpoint/2010/main" val="21052302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a:xfrm>
            <a:off x="457200" y="2222501"/>
            <a:ext cx="8229600" cy="2565400"/>
          </a:xfrm>
        </p:spPr>
        <p:txBody>
          <a:bodyPr/>
          <a:lstStyle/>
          <a:p>
            <a:r>
              <a:rPr lang="en-US" sz="2800" dirty="0" smtClean="0"/>
              <a:t>Which gene had the </a:t>
            </a:r>
            <a:r>
              <a:rPr lang="en-US" sz="2800" dirty="0" smtClean="0"/>
              <a:t>largest difference </a:t>
            </a:r>
            <a:r>
              <a:rPr lang="en-US" sz="2800" dirty="0" smtClean="0"/>
              <a:t>in length between the mRNA and </a:t>
            </a:r>
            <a:r>
              <a:rPr lang="en-US" sz="2800" smtClean="0"/>
              <a:t>the </a:t>
            </a:r>
            <a:r>
              <a:rPr lang="en-US" sz="2800" smtClean="0"/>
              <a:t>bases </a:t>
            </a:r>
            <a:r>
              <a:rPr lang="en-US" sz="2800" dirty="0" smtClean="0"/>
              <a:t>coding for amino acids?</a:t>
            </a:r>
            <a:endParaRPr lang="en-US" sz="2800" dirty="0" smtClean="0"/>
          </a:p>
          <a:p>
            <a:endParaRPr lang="en-US" sz="2800" dirty="0"/>
          </a:p>
          <a:p>
            <a:r>
              <a:rPr lang="en-US" sz="2800" dirty="0" smtClean="0"/>
              <a:t>Why is there such a </a:t>
            </a:r>
            <a:r>
              <a:rPr lang="en-US" sz="2800" dirty="0" smtClean="0"/>
              <a:t>big difference </a:t>
            </a:r>
            <a:r>
              <a:rPr lang="en-US" sz="2800" dirty="0" smtClean="0"/>
              <a:t>in length?</a:t>
            </a:r>
          </a:p>
        </p:txBody>
      </p:sp>
    </p:spTree>
    <p:extLst>
      <p:ext uri="{BB962C8B-B14F-4D97-AF65-F5344CB8AC3E}">
        <p14:creationId xmlns:p14="http://schemas.microsoft.com/office/powerpoint/2010/main" val="3270242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pPr marL="0" indent="0">
              <a:buNone/>
            </a:pPr>
            <a:endParaRPr lang="en-US" sz="2800" dirty="0"/>
          </a:p>
          <a:p>
            <a:r>
              <a:rPr lang="en-US" sz="2800" dirty="0" smtClean="0"/>
              <a:t> </a:t>
            </a:r>
            <a:r>
              <a:rPr lang="en-US" sz="2800" dirty="0"/>
              <a:t>W</a:t>
            </a:r>
            <a:r>
              <a:rPr lang="en-US" sz="2800" dirty="0" smtClean="0"/>
              <a:t>hich gene used the the largest number of exons?</a:t>
            </a:r>
          </a:p>
          <a:p>
            <a:endParaRPr lang="en-US" sz="2800" dirty="0"/>
          </a:p>
          <a:p>
            <a:r>
              <a:rPr lang="en-US" sz="2800" dirty="0" smtClean="0"/>
              <a:t>Which </a:t>
            </a:r>
            <a:r>
              <a:rPr lang="en-US" sz="2800" dirty="0"/>
              <a:t>gene had the largest number of variants?</a:t>
            </a:r>
          </a:p>
          <a:p>
            <a:pPr marL="0" indent="0">
              <a:buNone/>
            </a:pPr>
            <a:endParaRPr lang="en-US" sz="2800" dirty="0"/>
          </a:p>
          <a:p>
            <a:r>
              <a:rPr lang="en-US" sz="2800" dirty="0" smtClean="0"/>
              <a:t>How were these different </a:t>
            </a:r>
            <a:r>
              <a:rPr lang="en-US" sz="2800" dirty="0"/>
              <a:t>variants </a:t>
            </a:r>
            <a:r>
              <a:rPr lang="en-US" sz="2800" dirty="0" smtClean="0"/>
              <a:t>made? </a:t>
            </a:r>
          </a:p>
        </p:txBody>
      </p:sp>
    </p:spTree>
    <p:extLst>
      <p:ext uri="{BB962C8B-B14F-4D97-AF65-F5344CB8AC3E}">
        <p14:creationId xmlns:p14="http://schemas.microsoft.com/office/powerpoint/2010/main" val="194700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Group 397"/>
          <p:cNvGrpSpPr/>
          <p:nvPr/>
        </p:nvGrpSpPr>
        <p:grpSpPr>
          <a:xfrm>
            <a:off x="0" y="0"/>
            <a:ext cx="8577263" cy="1436688"/>
            <a:chOff x="0" y="0"/>
            <a:chExt cx="8577263" cy="1436688"/>
          </a:xfrm>
          <a:noFill/>
        </p:grpSpPr>
        <p:sp>
          <p:nvSpPr>
            <p:cNvPr id="399" name="Rectangle 398"/>
            <p:cNvSpPr/>
            <p:nvPr/>
          </p:nvSpPr>
          <p:spPr bwMode="auto">
            <a:xfrm>
              <a:off x="0" y="0"/>
              <a:ext cx="4762500" cy="1436688"/>
            </a:xfrm>
            <a:prstGeom prst="rect">
              <a:avLst/>
            </a:prstGeom>
            <a:solidFill>
              <a:schemeClr val="bg1">
                <a:lumMod val="85000"/>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0" name="Rectangle 2"/>
            <p:cNvSpPr>
              <a:spLocks/>
            </p:cNvSpPr>
            <p:nvPr/>
          </p:nvSpPr>
          <p:spPr bwMode="auto">
            <a:xfrm>
              <a:off x="246063" y="167808"/>
              <a:ext cx="8331200" cy="1117207"/>
            </a:xfrm>
            <a:prstGeom prst="rect">
              <a:avLst/>
            </a:prstGeom>
            <a:grpFill/>
            <a:ln w="9525">
              <a:noFill/>
              <a:round/>
              <a:headEnd/>
              <a:tailEnd/>
            </a:ln>
            <a:extLst/>
          </p:spPr>
          <p:txBody>
            <a:bodyPr lIns="38100" tIns="38100" rIns="38100" bIns="38100"/>
            <a:lstStyle/>
            <a:p>
              <a:r>
                <a:rPr lang="en-US" sz="3600" b="1" dirty="0" smtClean="0">
                  <a:latin typeface="Gill Sans" charset="0"/>
                  <a:cs typeface="Gill Sans" charset="0"/>
                </a:rPr>
                <a:t>Cancer </a:t>
              </a:r>
            </a:p>
            <a:p>
              <a:r>
                <a:rPr lang="en-US" sz="3600" b="1" dirty="0" smtClean="0">
                  <a:latin typeface="Gill Sans" charset="0"/>
                  <a:cs typeface="Gill Sans" charset="0"/>
                </a:rPr>
                <a:t>Lesson 3.1</a:t>
              </a:r>
              <a:endParaRPr lang="en-US" sz="3600" b="1" dirty="0">
                <a:cs typeface="Gill Sans" charset="0"/>
              </a:endParaRPr>
            </a:p>
            <a:p>
              <a:r>
                <a:rPr lang="en-US" sz="2500" b="1" dirty="0">
                  <a:cs typeface="Gill Sans" charset="0"/>
                </a:rPr>
                <a:t> </a:t>
              </a:r>
              <a:endParaRPr lang="en-US" dirty="0">
                <a:latin typeface="Cambria Bold" charset="0"/>
                <a:cs typeface="Cambria Bold" charset="0"/>
                <a:sym typeface="Cambria Bold" charset="0"/>
              </a:endParaRPr>
            </a:p>
          </p:txBody>
        </p:sp>
      </p:grpSp>
      <p:sp>
        <p:nvSpPr>
          <p:cNvPr id="412" name="TextBox 5"/>
          <p:cNvSpPr txBox="1">
            <a:spLocks noChangeArrowheads="1"/>
          </p:cNvSpPr>
          <p:nvPr/>
        </p:nvSpPr>
        <p:spPr bwMode="auto">
          <a:xfrm>
            <a:off x="203994" y="1819263"/>
            <a:ext cx="8736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smtClean="0">
                <a:latin typeface="Gill Sans"/>
                <a:cs typeface="Gill Sans"/>
              </a:rPr>
              <a:t>How is our DNA organized?</a:t>
            </a: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8667" b="92000" l="3000" r="48667"/>
                    </a14:imgEffect>
                    <a14:imgEffect>
                      <a14:sharpenSoften amount="25000"/>
                    </a14:imgEffect>
                  </a14:imgLayer>
                </a14:imgProps>
              </a:ext>
              <a:ext uri="{28A0092B-C50C-407E-A947-70E740481C1C}">
                <a14:useLocalDpi xmlns:a14="http://schemas.microsoft.com/office/drawing/2010/main" val="0"/>
              </a:ext>
            </a:extLst>
          </a:blip>
          <a:srcRect l="2717" t="46597" r="50101" b="7313"/>
          <a:stretch/>
        </p:blipFill>
        <p:spPr>
          <a:xfrm>
            <a:off x="2904823" y="3054350"/>
            <a:ext cx="3089880" cy="3016518"/>
          </a:xfrm>
          <a:prstGeom prst="rect">
            <a:avLst/>
          </a:prstGeom>
        </p:spPr>
      </p:pic>
    </p:spTree>
    <p:extLst>
      <p:ext uri="{BB962C8B-B14F-4D97-AF65-F5344CB8AC3E}">
        <p14:creationId xmlns:p14="http://schemas.microsoft.com/office/powerpoint/2010/main" val="342591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sz="2800" dirty="0"/>
              <a:t>What </a:t>
            </a:r>
            <a:r>
              <a:rPr lang="en-US" sz="2800" dirty="0" smtClean="0"/>
              <a:t>are H23K27Ac</a:t>
            </a:r>
            <a:r>
              <a:rPr lang="en-US" sz="2800" dirty="0"/>
              <a:t>, </a:t>
            </a:r>
            <a:r>
              <a:rPr lang="en-US" sz="2800" dirty="0" err="1"/>
              <a:t>Dnase</a:t>
            </a:r>
            <a:r>
              <a:rPr lang="en-US" sz="2800" dirty="0"/>
              <a:t> and </a:t>
            </a:r>
            <a:r>
              <a:rPr lang="en-US" sz="2800" dirty="0" smtClean="0"/>
              <a:t>CHIP and why are they important?</a:t>
            </a:r>
          </a:p>
          <a:p>
            <a:endParaRPr lang="en-US" sz="2800" dirty="0"/>
          </a:p>
          <a:p>
            <a:r>
              <a:rPr lang="en-US" sz="2800" dirty="0" smtClean="0"/>
              <a:t>Which genes didn’t have high levels of H23K27Ac, </a:t>
            </a:r>
            <a:r>
              <a:rPr lang="en-US" sz="2800" dirty="0" err="1" smtClean="0"/>
              <a:t>Dnase</a:t>
            </a:r>
            <a:r>
              <a:rPr lang="en-US" sz="2800" dirty="0" smtClean="0"/>
              <a:t> and CHIP at the start of the gene?</a:t>
            </a:r>
          </a:p>
          <a:p>
            <a:endParaRPr lang="en-US" sz="2800" dirty="0"/>
          </a:p>
          <a:p>
            <a:r>
              <a:rPr lang="en-US" sz="2800" dirty="0" smtClean="0"/>
              <a:t>What would you predict about these genes and why? </a:t>
            </a:r>
          </a:p>
        </p:txBody>
      </p:sp>
    </p:spTree>
    <p:extLst>
      <p:ext uri="{BB962C8B-B14F-4D97-AF65-F5344CB8AC3E}">
        <p14:creationId xmlns:p14="http://schemas.microsoft.com/office/powerpoint/2010/main" val="16535713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r>
              <a:rPr lang="en-US" sz="2800" dirty="0" smtClean="0"/>
              <a:t>Rhesus monkeys and humans have similar exons AND introns, but lampreys and humans only have similar exons.</a:t>
            </a:r>
          </a:p>
          <a:p>
            <a:endParaRPr lang="en-US" sz="2800" dirty="0"/>
          </a:p>
          <a:p>
            <a:r>
              <a:rPr lang="en-US" sz="2800" dirty="0" smtClean="0"/>
              <a:t>What do you think has happened to cause these differences?</a:t>
            </a:r>
            <a:endParaRPr lang="en-US" sz="2800" dirty="0"/>
          </a:p>
          <a:p>
            <a:pPr marL="0" indent="0">
              <a:buNone/>
            </a:pPr>
            <a:endParaRPr lang="en-US" dirty="0"/>
          </a:p>
        </p:txBody>
      </p:sp>
    </p:spTree>
    <p:extLst>
      <p:ext uri="{BB962C8B-B14F-4D97-AF65-F5344CB8AC3E}">
        <p14:creationId xmlns:p14="http://schemas.microsoft.com/office/powerpoint/2010/main" val="3695153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a:xfrm>
            <a:off x="457200" y="1600200"/>
            <a:ext cx="8521700" cy="4525963"/>
          </a:xfrm>
        </p:spPr>
        <p:txBody>
          <a:bodyPr/>
          <a:lstStyle/>
          <a:p>
            <a:r>
              <a:rPr lang="en-US" sz="2800" dirty="0" smtClean="0"/>
              <a:t>Which gene had the most </a:t>
            </a:r>
            <a:r>
              <a:rPr lang="en-US" sz="2800" dirty="0" smtClean="0">
                <a:solidFill>
                  <a:srgbClr val="000000"/>
                </a:solidFill>
              </a:rPr>
              <a:t>transposons (repeating elements)?</a:t>
            </a:r>
            <a:endParaRPr lang="en-US" sz="2800" dirty="0">
              <a:solidFill>
                <a:srgbClr val="000000"/>
              </a:solidFill>
            </a:endParaRPr>
          </a:p>
          <a:p>
            <a:r>
              <a:rPr lang="en-US" sz="2800" dirty="0" smtClean="0"/>
              <a:t>Where were they located?</a:t>
            </a:r>
            <a:endParaRPr lang="en-US" sz="2800" dirty="0"/>
          </a:p>
          <a:p>
            <a:r>
              <a:rPr lang="en-US" sz="2800" dirty="0" smtClean="0"/>
              <a:t>What would be the result of this localization?</a:t>
            </a:r>
          </a:p>
          <a:p>
            <a:endParaRPr lang="en-US" sz="2800" dirty="0"/>
          </a:p>
          <a:p>
            <a:r>
              <a:rPr lang="en-US" sz="2800" dirty="0" smtClean="0">
                <a:solidFill>
                  <a:srgbClr val="000000"/>
                </a:solidFill>
              </a:rPr>
              <a:t>How could a repeating </a:t>
            </a:r>
            <a:r>
              <a:rPr lang="en-US" sz="2800" dirty="0">
                <a:solidFill>
                  <a:srgbClr val="000000"/>
                </a:solidFill>
              </a:rPr>
              <a:t>element affect </a:t>
            </a:r>
            <a:r>
              <a:rPr lang="en-US" sz="2800" dirty="0" smtClean="0">
                <a:solidFill>
                  <a:srgbClr val="000000"/>
                </a:solidFill>
              </a:rPr>
              <a:t>proto</a:t>
            </a:r>
            <a:r>
              <a:rPr lang="en-US" sz="2800" dirty="0">
                <a:solidFill>
                  <a:srgbClr val="000000"/>
                </a:solidFill>
              </a:rPr>
              <a:t>-oncogenes and tumor suppressor </a:t>
            </a:r>
            <a:r>
              <a:rPr lang="en-US" sz="2800" dirty="0" smtClean="0">
                <a:solidFill>
                  <a:srgbClr val="000000"/>
                </a:solidFill>
              </a:rPr>
              <a:t>genes in a way that would impact tumor formation?</a:t>
            </a:r>
            <a:endParaRPr lang="en-US" sz="2800" dirty="0">
              <a:solidFill>
                <a:srgbClr val="000000"/>
              </a:solidFill>
            </a:endParaRPr>
          </a:p>
          <a:p>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40995392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a:t>Homework</a:t>
            </a:r>
          </a:p>
        </p:txBody>
      </p:sp>
      <p:sp>
        <p:nvSpPr>
          <p:cNvPr id="3" name="TextBox 2"/>
          <p:cNvSpPr txBox="1"/>
          <p:nvPr/>
        </p:nvSpPr>
        <p:spPr>
          <a:xfrm>
            <a:off x="577434" y="2677028"/>
            <a:ext cx="8109366" cy="954107"/>
          </a:xfrm>
          <a:prstGeom prst="rect">
            <a:avLst/>
          </a:prstGeom>
          <a:noFill/>
        </p:spPr>
        <p:txBody>
          <a:bodyPr wrap="square" rtlCol="0">
            <a:spAutoFit/>
          </a:bodyPr>
          <a:lstStyle/>
          <a:p>
            <a:pPr marL="457200" lvl="0" indent="-457200">
              <a:buFont typeface="Arial"/>
              <a:buChar char="•"/>
              <a:defRPr sz="1800"/>
            </a:pPr>
            <a:r>
              <a:rPr lang="en-US" sz="2800" dirty="0">
                <a:latin typeface="+mj-lt"/>
              </a:rPr>
              <a:t>R</a:t>
            </a:r>
            <a:r>
              <a:rPr lang="en-US" sz="2800" dirty="0" smtClean="0">
                <a:latin typeface="+mj-lt"/>
              </a:rPr>
              <a:t>ead </a:t>
            </a:r>
            <a:r>
              <a:rPr lang="en-US" sz="2800" dirty="0">
                <a:latin typeface="+mj-lt"/>
              </a:rPr>
              <a:t>a short article about </a:t>
            </a:r>
            <a:r>
              <a:rPr lang="en-US" sz="2800" dirty="0" smtClean="0">
                <a:latin typeface="+mj-lt"/>
              </a:rPr>
              <a:t>RNA transposons and how they may be involved </a:t>
            </a:r>
            <a:r>
              <a:rPr lang="en-US" sz="2800" dirty="0">
                <a:latin typeface="+mj-lt"/>
              </a:rPr>
              <a:t>in cancer.</a:t>
            </a:r>
          </a:p>
        </p:txBody>
      </p:sp>
    </p:spTree>
    <p:extLst>
      <p:ext uri="{BB962C8B-B14F-4D97-AF65-F5344CB8AC3E}">
        <p14:creationId xmlns:p14="http://schemas.microsoft.com/office/powerpoint/2010/main" val="380797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dirty="0"/>
              <a:t>Do Now</a:t>
            </a:r>
          </a:p>
        </p:txBody>
      </p:sp>
      <p:sp>
        <p:nvSpPr>
          <p:cNvPr id="3074" name="Rectangle 2"/>
          <p:cNvSpPr>
            <a:spLocks noGrp="1" noChangeArrowheads="1"/>
          </p:cNvSpPr>
          <p:nvPr>
            <p:ph idx="1"/>
          </p:nvPr>
        </p:nvSpPr>
        <p:spPr>
          <a:xfrm>
            <a:off x="643467" y="1456637"/>
            <a:ext cx="7772400" cy="3398467"/>
          </a:xfrm>
          <a:ln/>
          <a:extLst>
            <a:ext uri="{91240B29-F687-4f45-9708-019B960494DF}">
              <a14:hiddenLine xmlns:a14="http://schemas.microsoft.com/office/drawing/2010/main" w="9525">
                <a:solidFill>
                  <a:schemeClr val="tx1"/>
                </a:solidFill>
                <a:miter lim="800000"/>
                <a:headEnd/>
                <a:tailEnd/>
              </a14:hiddenLine>
            </a:ext>
          </a:extLst>
        </p:spPr>
        <p:txBody>
          <a:bodyPr/>
          <a:lstStyle/>
          <a:p>
            <a:r>
              <a:rPr lang="en-US" sz="2800" dirty="0" smtClean="0"/>
              <a:t>Define the word </a:t>
            </a:r>
            <a:r>
              <a:rPr lang="en-US" sz="2800" b="1" dirty="0" smtClean="0"/>
              <a:t>genome</a:t>
            </a:r>
          </a:p>
          <a:p>
            <a:pPr marL="0" indent="0">
              <a:buNone/>
            </a:pPr>
            <a:endParaRPr lang="en-US" sz="2800" dirty="0" smtClean="0"/>
          </a:p>
          <a:p>
            <a:r>
              <a:rPr lang="en-US" sz="2800" dirty="0" smtClean="0"/>
              <a:t>What percentage of our genome contains genes (DNA that encodes for proteins)? </a:t>
            </a:r>
          </a:p>
          <a:p>
            <a:pPr marL="0" indent="0">
              <a:buNone/>
            </a:pPr>
            <a:r>
              <a:rPr lang="en-US" sz="2800" dirty="0" smtClean="0"/>
              <a:t>		</a:t>
            </a:r>
            <a:r>
              <a:rPr lang="en-US" sz="2400" dirty="0" smtClean="0"/>
              <a:t>2%</a:t>
            </a:r>
          </a:p>
          <a:p>
            <a:pPr marL="0" indent="0">
              <a:buNone/>
            </a:pPr>
            <a:r>
              <a:rPr lang="en-US" sz="2400" dirty="0"/>
              <a:t>	</a:t>
            </a:r>
            <a:r>
              <a:rPr lang="en-US" sz="2400" dirty="0" smtClean="0"/>
              <a:t>	</a:t>
            </a:r>
            <a:r>
              <a:rPr lang="en-US" sz="2400" dirty="0"/>
              <a:t>1</a:t>
            </a:r>
            <a:r>
              <a:rPr lang="en-US" sz="2400" dirty="0" smtClean="0"/>
              <a:t>0%</a:t>
            </a:r>
          </a:p>
          <a:p>
            <a:pPr marL="0" indent="0">
              <a:buNone/>
            </a:pPr>
            <a:r>
              <a:rPr lang="en-US" sz="2400" dirty="0"/>
              <a:t>	</a:t>
            </a:r>
            <a:r>
              <a:rPr lang="en-US" sz="2400" dirty="0" smtClean="0"/>
              <a:t>	</a:t>
            </a:r>
            <a:r>
              <a:rPr lang="en-US" sz="2400" dirty="0"/>
              <a:t>2</a:t>
            </a:r>
            <a:r>
              <a:rPr lang="en-US" sz="2400" dirty="0" smtClean="0"/>
              <a:t>0%</a:t>
            </a:r>
          </a:p>
          <a:p>
            <a:pPr marL="0" indent="0">
              <a:buNone/>
            </a:pPr>
            <a:r>
              <a:rPr lang="en-US" sz="2400" dirty="0"/>
              <a:t>	</a:t>
            </a:r>
            <a:r>
              <a:rPr lang="en-US" sz="2400" dirty="0" smtClean="0"/>
              <a:t>	80%</a:t>
            </a:r>
            <a:endParaRPr lang="en-US" dirty="0" smtClean="0"/>
          </a:p>
          <a:p>
            <a:r>
              <a:rPr lang="en-US" sz="2800" dirty="0" smtClean="0"/>
              <a:t>What does it mean that so little of our genomes encodes for protein?</a:t>
            </a:r>
            <a:endParaRPr lang="en-US" sz="2800" dirty="0"/>
          </a:p>
          <a:p>
            <a:pPr marL="457200" lvl="1" indent="0">
              <a:buNone/>
            </a:pPr>
            <a:endParaRPr lang="en-US" dirty="0"/>
          </a:p>
          <a:p>
            <a:pPr marL="457200" lvl="1" indent="0">
              <a:buNone/>
            </a:pPr>
            <a:endParaRPr lang="en-US" sz="3200" dirty="0" smtClean="0"/>
          </a:p>
          <a:p>
            <a:pPr marL="457200" lvl="1" indent="0">
              <a:buNone/>
            </a:pPr>
            <a:endParaRPr lang="en-US" dirty="0"/>
          </a:p>
          <a:p>
            <a:pPr marL="704850" lvl="1" indent="-304800"/>
            <a:endParaRPr lang="en-US" dirty="0">
              <a:latin typeface="Times New Roman" charset="0"/>
              <a:ea typeface="ヒラギノ明朝 ProN W3" charset="0"/>
              <a:cs typeface="ヒラギノ明朝 ProN W3" charset="0"/>
              <a:sym typeface="Times New Roman" charset="0"/>
            </a:endParaRPr>
          </a:p>
        </p:txBody>
      </p:sp>
    </p:spTree>
    <p:extLst>
      <p:ext uri="{BB962C8B-B14F-4D97-AF65-F5344CB8AC3E}">
        <p14:creationId xmlns:p14="http://schemas.microsoft.com/office/powerpoint/2010/main" val="406314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00" y="622300"/>
            <a:ext cx="5334000" cy="3810000"/>
          </a:xfrm>
          <a:prstGeom prst="rect">
            <a:avLst/>
          </a:prstGeom>
        </p:spPr>
      </p:pic>
      <p:sp>
        <p:nvSpPr>
          <p:cNvPr id="5" name="Content Placeholder 2"/>
          <p:cNvSpPr>
            <a:spLocks noGrp="1"/>
          </p:cNvSpPr>
          <p:nvPr>
            <p:ph idx="1"/>
          </p:nvPr>
        </p:nvSpPr>
        <p:spPr>
          <a:xfrm>
            <a:off x="-38100" y="4618561"/>
            <a:ext cx="9715500" cy="1486430"/>
          </a:xfrm>
        </p:spPr>
        <p:txBody>
          <a:bodyPr/>
          <a:lstStyle/>
          <a:p>
            <a:r>
              <a:rPr lang="en-US" sz="2800" dirty="0" smtClean="0"/>
              <a:t>Each somatic cell in our body has 23 chromosome pairs (46 chromosomes in total).</a:t>
            </a:r>
          </a:p>
          <a:p>
            <a:r>
              <a:rPr lang="en-US" sz="2800" dirty="0" smtClean="0"/>
              <a:t>Sperm and egg cells have only 23 chromosomes </a:t>
            </a:r>
            <a:endParaRPr lang="en-US" sz="2800" dirty="0"/>
          </a:p>
        </p:txBody>
      </p:sp>
      <p:sp>
        <p:nvSpPr>
          <p:cNvPr id="6" name="Title 1"/>
          <p:cNvSpPr>
            <a:spLocks noGrp="1"/>
          </p:cNvSpPr>
          <p:nvPr>
            <p:ph type="title"/>
          </p:nvPr>
        </p:nvSpPr>
        <p:spPr>
          <a:xfrm>
            <a:off x="457200" y="-169862"/>
            <a:ext cx="8229600" cy="1143000"/>
          </a:xfrm>
        </p:spPr>
        <p:txBody>
          <a:bodyPr/>
          <a:lstStyle/>
          <a:p>
            <a:r>
              <a:rPr lang="en-US" dirty="0" smtClean="0"/>
              <a:t>How is our genome organized?</a:t>
            </a:r>
            <a:endParaRPr lang="en-US" dirty="0"/>
          </a:p>
        </p:txBody>
      </p:sp>
    </p:spTree>
    <p:extLst>
      <p:ext uri="{BB962C8B-B14F-4D97-AF65-F5344CB8AC3E}">
        <p14:creationId xmlns:p14="http://schemas.microsoft.com/office/powerpoint/2010/main" val="231052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000" y="1333493"/>
            <a:ext cx="6350000" cy="4889500"/>
          </a:xfrm>
          <a:prstGeom prst="rect">
            <a:avLst/>
          </a:prstGeom>
        </p:spPr>
      </p:pic>
      <p:sp>
        <p:nvSpPr>
          <p:cNvPr id="5" name="Title 1"/>
          <p:cNvSpPr>
            <a:spLocks noGrp="1"/>
          </p:cNvSpPr>
          <p:nvPr>
            <p:ph type="title"/>
          </p:nvPr>
        </p:nvSpPr>
        <p:spPr/>
        <p:txBody>
          <a:bodyPr/>
          <a:lstStyle/>
          <a:p>
            <a:r>
              <a:rPr lang="en-US" dirty="0" smtClean="0"/>
              <a:t>How is our genome organized?</a:t>
            </a:r>
            <a:endParaRPr lang="en-US" dirty="0"/>
          </a:p>
        </p:txBody>
      </p:sp>
      <p:sp>
        <p:nvSpPr>
          <p:cNvPr id="7" name="Rectangle 6"/>
          <p:cNvSpPr/>
          <p:nvPr/>
        </p:nvSpPr>
        <p:spPr>
          <a:xfrm rot="850239">
            <a:off x="2082800" y="5757333"/>
            <a:ext cx="567267" cy="270934"/>
          </a:xfrm>
          <a:prstGeom prst="rect">
            <a:avLst/>
          </a:prstGeom>
          <a:solidFill>
            <a:srgbClr val="D99694">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20465815">
            <a:off x="3276604" y="5664196"/>
            <a:ext cx="567267" cy="270934"/>
          </a:xfrm>
          <a:prstGeom prst="rect">
            <a:avLst/>
          </a:prstGeom>
          <a:solidFill>
            <a:srgbClr val="D99694">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rot="19792949">
            <a:off x="4493915" y="5012087"/>
            <a:ext cx="769044" cy="270934"/>
          </a:xfrm>
          <a:prstGeom prst="rect">
            <a:avLst/>
          </a:prstGeom>
          <a:solidFill>
            <a:srgbClr val="D99694">
              <a:alpha val="4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947011">
            <a:off x="1994130" y="5960516"/>
            <a:ext cx="640357" cy="369332"/>
          </a:xfrm>
          <a:prstGeom prst="rect">
            <a:avLst/>
          </a:prstGeom>
          <a:noFill/>
        </p:spPr>
        <p:txBody>
          <a:bodyPr wrap="none" rtlCol="0">
            <a:spAutoFit/>
          </a:bodyPr>
          <a:lstStyle/>
          <a:p>
            <a:r>
              <a:rPr lang="en-US" dirty="0" smtClean="0">
                <a:latin typeface="Calibri"/>
                <a:cs typeface="Calibri"/>
              </a:rPr>
              <a:t>Exon</a:t>
            </a:r>
            <a:r>
              <a:rPr lang="en-US" dirty="0" smtClean="0"/>
              <a:t> </a:t>
            </a:r>
            <a:endParaRPr lang="en-US" dirty="0"/>
          </a:p>
        </p:txBody>
      </p:sp>
      <p:sp>
        <p:nvSpPr>
          <p:cNvPr id="13" name="TextBox 12"/>
          <p:cNvSpPr txBox="1"/>
          <p:nvPr/>
        </p:nvSpPr>
        <p:spPr>
          <a:xfrm rot="20225066">
            <a:off x="3947576" y="5562290"/>
            <a:ext cx="774934" cy="369332"/>
          </a:xfrm>
          <a:prstGeom prst="rect">
            <a:avLst/>
          </a:prstGeom>
          <a:noFill/>
        </p:spPr>
        <p:txBody>
          <a:bodyPr wrap="none" rtlCol="0">
            <a:spAutoFit/>
          </a:bodyPr>
          <a:lstStyle/>
          <a:p>
            <a:r>
              <a:rPr lang="en-US" dirty="0" smtClean="0">
                <a:latin typeface="Calibri"/>
                <a:cs typeface="Calibri"/>
              </a:rPr>
              <a:t>Intron</a:t>
            </a:r>
            <a:r>
              <a:rPr lang="en-US" dirty="0" smtClean="0"/>
              <a:t> </a:t>
            </a:r>
            <a:endParaRPr lang="en-US" dirty="0"/>
          </a:p>
        </p:txBody>
      </p:sp>
      <p:sp>
        <p:nvSpPr>
          <p:cNvPr id="2" name="TextBox 1"/>
          <p:cNvSpPr txBox="1"/>
          <p:nvPr/>
        </p:nvSpPr>
        <p:spPr>
          <a:xfrm>
            <a:off x="5727284" y="5579613"/>
            <a:ext cx="2058802" cy="400110"/>
          </a:xfrm>
          <a:prstGeom prst="rect">
            <a:avLst/>
          </a:prstGeom>
          <a:noFill/>
        </p:spPr>
        <p:txBody>
          <a:bodyPr wrap="none" rtlCol="0">
            <a:spAutoFit/>
          </a:bodyPr>
          <a:lstStyle/>
          <a:p>
            <a:r>
              <a:rPr lang="en-US" sz="2000" dirty="0" smtClean="0">
                <a:latin typeface="+mj-lt"/>
              </a:rPr>
              <a:t>(non-gene region)</a:t>
            </a:r>
            <a:endParaRPr lang="en-US" sz="2000" dirty="0">
              <a:latin typeface="+mj-lt"/>
            </a:endParaRPr>
          </a:p>
        </p:txBody>
      </p:sp>
    </p:spTree>
    <p:extLst>
      <p:ext uri="{BB962C8B-B14F-4D97-AF65-F5344CB8AC3E}">
        <p14:creationId xmlns:p14="http://schemas.microsoft.com/office/powerpoint/2010/main" val="848420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24600" y="2844800"/>
            <a:ext cx="19177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ln>
            <a:noFill/>
          </a:ln>
        </p:spPr>
        <p:txBody>
          <a:bodyPr/>
          <a:lstStyle/>
          <a:p>
            <a:r>
              <a:rPr lang="en-US" dirty="0" smtClean="0"/>
              <a:t>How is our genome organized?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8081141"/>
              </p:ext>
            </p:extLst>
          </p:nvPr>
        </p:nvGraphicFramePr>
        <p:xfrm>
          <a:off x="247451" y="1212359"/>
          <a:ext cx="7658100" cy="503604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91258" y="1917700"/>
            <a:ext cx="1243249" cy="584776"/>
          </a:xfrm>
          <a:prstGeom prst="rect">
            <a:avLst/>
          </a:prstGeom>
          <a:noFill/>
        </p:spPr>
        <p:txBody>
          <a:bodyPr wrap="none" rtlCol="0">
            <a:spAutoFit/>
          </a:bodyPr>
          <a:lstStyle/>
          <a:p>
            <a:r>
              <a:rPr lang="en-US" sz="3200" b="1" dirty="0" smtClean="0">
                <a:latin typeface="Calibri"/>
                <a:cs typeface="Calibri"/>
              </a:rPr>
              <a:t>Genes</a:t>
            </a:r>
            <a:endParaRPr lang="en-US" sz="3200" b="1" dirty="0">
              <a:latin typeface="Calibri"/>
              <a:cs typeface="Calibri"/>
            </a:endParaRPr>
          </a:p>
        </p:txBody>
      </p:sp>
      <p:sp>
        <p:nvSpPr>
          <p:cNvPr id="11" name="TextBox 10"/>
          <p:cNvSpPr txBox="1"/>
          <p:nvPr/>
        </p:nvSpPr>
        <p:spPr>
          <a:xfrm>
            <a:off x="5491258" y="3733800"/>
            <a:ext cx="3585336" cy="523220"/>
          </a:xfrm>
          <a:prstGeom prst="rect">
            <a:avLst/>
          </a:prstGeom>
          <a:noFill/>
        </p:spPr>
        <p:txBody>
          <a:bodyPr wrap="none" rtlCol="0">
            <a:spAutoFit/>
          </a:bodyPr>
          <a:lstStyle/>
          <a:p>
            <a:r>
              <a:rPr lang="en-US" sz="2800" b="1" dirty="0" smtClean="0">
                <a:latin typeface="Calibri"/>
                <a:cs typeface="Calibri"/>
              </a:rPr>
              <a:t>Non-genes (</a:t>
            </a:r>
            <a:r>
              <a:rPr lang="en-US" sz="2800" b="1" dirty="0" err="1" smtClean="0">
                <a:latin typeface="Calibri"/>
                <a:cs typeface="Calibri"/>
              </a:rPr>
              <a:t>intergenic</a:t>
            </a:r>
            <a:r>
              <a:rPr lang="en-US" sz="2800" b="1" dirty="0" smtClean="0">
                <a:latin typeface="Calibri"/>
                <a:cs typeface="Calibri"/>
              </a:rPr>
              <a:t>)</a:t>
            </a:r>
            <a:endParaRPr lang="en-US" sz="2800" b="1" dirty="0">
              <a:latin typeface="Calibri"/>
              <a:cs typeface="Calibri"/>
            </a:endParaRPr>
          </a:p>
        </p:txBody>
      </p:sp>
    </p:spTree>
    <p:extLst>
      <p:ext uri="{BB962C8B-B14F-4D97-AF65-F5344CB8AC3E}">
        <p14:creationId xmlns:p14="http://schemas.microsoft.com/office/powerpoint/2010/main" val="268485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Dogma</a:t>
            </a:r>
            <a:endParaRPr lang="en-US" dirty="0"/>
          </a:p>
        </p:txBody>
      </p:sp>
      <p:grpSp>
        <p:nvGrpSpPr>
          <p:cNvPr id="4" name="Group 3"/>
          <p:cNvGrpSpPr/>
          <p:nvPr/>
        </p:nvGrpSpPr>
        <p:grpSpPr>
          <a:xfrm>
            <a:off x="973859" y="1966585"/>
            <a:ext cx="6670332" cy="3878672"/>
            <a:chOff x="973858" y="2435087"/>
            <a:chExt cx="7233823" cy="4524762"/>
          </a:xfrm>
        </p:grpSpPr>
        <p:pic>
          <p:nvPicPr>
            <p:cNvPr id="20" name="Picture 19"/>
            <p:cNvPicPr>
              <a:picLocks noChangeAspect="1"/>
            </p:cNvPicPr>
            <p:nvPr/>
          </p:nvPicPr>
          <p:blipFill>
            <a:blip r:embed="rId3"/>
            <a:stretch>
              <a:fillRect/>
            </a:stretch>
          </p:blipFill>
          <p:spPr>
            <a:xfrm>
              <a:off x="973858" y="2650434"/>
              <a:ext cx="1267968" cy="3157728"/>
            </a:xfrm>
            <a:prstGeom prst="rect">
              <a:avLst/>
            </a:prstGeom>
          </p:spPr>
        </p:pic>
        <p:pic>
          <p:nvPicPr>
            <p:cNvPr id="21" name="Picture 20"/>
            <p:cNvPicPr>
              <a:picLocks noChangeAspect="1"/>
            </p:cNvPicPr>
            <p:nvPr/>
          </p:nvPicPr>
          <p:blipFill>
            <a:blip r:embed="rId4"/>
            <a:stretch>
              <a:fillRect/>
            </a:stretch>
          </p:blipFill>
          <p:spPr>
            <a:xfrm>
              <a:off x="4191000" y="2435087"/>
              <a:ext cx="740664" cy="3535680"/>
            </a:xfrm>
            <a:prstGeom prst="rect">
              <a:avLst/>
            </a:prstGeom>
          </p:spPr>
        </p:pic>
        <p:pic>
          <p:nvPicPr>
            <p:cNvPr id="22" name="Picture 21"/>
            <p:cNvPicPr>
              <a:picLocks noChangeAspect="1"/>
            </p:cNvPicPr>
            <p:nvPr/>
          </p:nvPicPr>
          <p:blipFill>
            <a:blip r:embed="rId5"/>
            <a:stretch>
              <a:fillRect/>
            </a:stretch>
          </p:blipFill>
          <p:spPr>
            <a:xfrm>
              <a:off x="6787313" y="2732157"/>
              <a:ext cx="1420368" cy="2386584"/>
            </a:xfrm>
            <a:prstGeom prst="rect">
              <a:avLst/>
            </a:prstGeom>
          </p:spPr>
        </p:pic>
        <p:sp>
          <p:nvSpPr>
            <p:cNvPr id="23" name="TextBox 22"/>
            <p:cNvSpPr txBox="1"/>
            <p:nvPr/>
          </p:nvSpPr>
          <p:spPr>
            <a:xfrm>
              <a:off x="1074650" y="5846812"/>
              <a:ext cx="1251667" cy="1113037"/>
            </a:xfrm>
            <a:prstGeom prst="rect">
              <a:avLst/>
            </a:prstGeom>
            <a:noFill/>
          </p:spPr>
          <p:txBody>
            <a:bodyPr wrap="square" rtlCol="0">
              <a:spAutoFit/>
            </a:bodyPr>
            <a:lstStyle/>
            <a:p>
              <a:r>
                <a:rPr lang="en-US" sz="2800" dirty="0" smtClean="0">
                  <a:latin typeface="+mn-lt"/>
                </a:rPr>
                <a:t> DNA </a:t>
              </a:r>
            </a:p>
            <a:p>
              <a:r>
                <a:rPr lang="en-US" sz="2800" dirty="0" smtClean="0">
                  <a:latin typeface="+mn-lt"/>
                </a:rPr>
                <a:t>(gene)</a:t>
              </a:r>
              <a:endParaRPr lang="en-US" sz="2800" dirty="0">
                <a:latin typeface="+mn-lt"/>
              </a:endParaRPr>
            </a:p>
          </p:txBody>
        </p:sp>
        <p:sp>
          <p:nvSpPr>
            <p:cNvPr id="24" name="TextBox 23"/>
            <p:cNvSpPr txBox="1"/>
            <p:nvPr/>
          </p:nvSpPr>
          <p:spPr>
            <a:xfrm>
              <a:off x="4090969" y="5846811"/>
              <a:ext cx="888382" cy="610375"/>
            </a:xfrm>
            <a:prstGeom prst="rect">
              <a:avLst/>
            </a:prstGeom>
            <a:noFill/>
          </p:spPr>
          <p:txBody>
            <a:bodyPr wrap="none" rtlCol="0">
              <a:spAutoFit/>
            </a:bodyPr>
            <a:lstStyle/>
            <a:p>
              <a:r>
                <a:rPr lang="en-US" sz="2800" dirty="0" smtClean="0">
                  <a:latin typeface="+mn-lt"/>
                </a:rPr>
                <a:t>RNA</a:t>
              </a:r>
              <a:endParaRPr lang="en-US" sz="2800" dirty="0">
                <a:latin typeface="+mn-lt"/>
              </a:endParaRPr>
            </a:p>
          </p:txBody>
        </p:sp>
        <p:sp>
          <p:nvSpPr>
            <p:cNvPr id="25" name="TextBox 24"/>
            <p:cNvSpPr txBox="1"/>
            <p:nvPr/>
          </p:nvSpPr>
          <p:spPr>
            <a:xfrm>
              <a:off x="6787190" y="5846812"/>
              <a:ext cx="1254695" cy="523220"/>
            </a:xfrm>
            <a:prstGeom prst="rect">
              <a:avLst/>
            </a:prstGeom>
            <a:noFill/>
          </p:spPr>
          <p:txBody>
            <a:bodyPr wrap="none" rtlCol="0">
              <a:spAutoFit/>
            </a:bodyPr>
            <a:lstStyle/>
            <a:p>
              <a:r>
                <a:rPr lang="en-US" sz="2800" dirty="0" smtClean="0">
                  <a:latin typeface="+mn-lt"/>
                </a:rPr>
                <a:t>Protei</a:t>
              </a:r>
              <a:r>
                <a:rPr lang="en-US" sz="2800" dirty="0">
                  <a:latin typeface="+mn-lt"/>
                </a:rPr>
                <a:t>n</a:t>
              </a:r>
            </a:p>
          </p:txBody>
        </p:sp>
        <p:grpSp>
          <p:nvGrpSpPr>
            <p:cNvPr id="26" name="Group 25"/>
            <p:cNvGrpSpPr/>
            <p:nvPr/>
          </p:nvGrpSpPr>
          <p:grpSpPr>
            <a:xfrm>
              <a:off x="2617304" y="3745828"/>
              <a:ext cx="3792551" cy="919300"/>
              <a:chOff x="2617304" y="3745828"/>
              <a:chExt cx="3792551" cy="919300"/>
            </a:xfrm>
          </p:grpSpPr>
          <p:grpSp>
            <p:nvGrpSpPr>
              <p:cNvPr id="27" name="Group 26"/>
              <p:cNvGrpSpPr/>
              <p:nvPr/>
            </p:nvGrpSpPr>
            <p:grpSpPr>
              <a:xfrm>
                <a:off x="2617304" y="3745828"/>
                <a:ext cx="1510262" cy="919300"/>
                <a:chOff x="2617304" y="3743740"/>
                <a:chExt cx="1510262" cy="919300"/>
              </a:xfrm>
            </p:grpSpPr>
            <p:sp>
              <p:nvSpPr>
                <p:cNvPr id="31" name="Right Arrow 30"/>
                <p:cNvSpPr/>
                <p:nvPr/>
              </p:nvSpPr>
              <p:spPr>
                <a:xfrm>
                  <a:off x="2649376" y="3743740"/>
                  <a:ext cx="1446119" cy="46382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2617304" y="4293708"/>
                  <a:ext cx="1510262" cy="369332"/>
                </a:xfrm>
                <a:prstGeom prst="rect">
                  <a:avLst/>
                </a:prstGeom>
                <a:noFill/>
              </p:spPr>
              <p:txBody>
                <a:bodyPr wrap="none" rtlCol="0">
                  <a:spAutoFit/>
                </a:bodyPr>
                <a:lstStyle/>
                <a:p>
                  <a:r>
                    <a:rPr lang="en-US" dirty="0" smtClean="0"/>
                    <a:t>Transcription</a:t>
                  </a:r>
                  <a:endParaRPr lang="en-US" dirty="0"/>
                </a:p>
              </p:txBody>
            </p:sp>
          </p:grpSp>
          <p:grpSp>
            <p:nvGrpSpPr>
              <p:cNvPr id="28" name="Group 27"/>
              <p:cNvGrpSpPr/>
              <p:nvPr/>
            </p:nvGrpSpPr>
            <p:grpSpPr>
              <a:xfrm>
                <a:off x="4931664" y="3745828"/>
                <a:ext cx="1478191" cy="919300"/>
                <a:chOff x="2617304" y="3743740"/>
                <a:chExt cx="1478191" cy="919300"/>
              </a:xfrm>
            </p:grpSpPr>
            <p:sp>
              <p:nvSpPr>
                <p:cNvPr id="29" name="Right Arrow 28"/>
                <p:cNvSpPr/>
                <p:nvPr/>
              </p:nvSpPr>
              <p:spPr>
                <a:xfrm>
                  <a:off x="2649376" y="3743740"/>
                  <a:ext cx="1446119" cy="46382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617304" y="4293708"/>
                  <a:ext cx="1317977" cy="369332"/>
                </a:xfrm>
                <a:prstGeom prst="rect">
                  <a:avLst/>
                </a:prstGeom>
                <a:noFill/>
              </p:spPr>
              <p:txBody>
                <a:bodyPr wrap="none" rtlCol="0">
                  <a:spAutoFit/>
                </a:bodyPr>
                <a:lstStyle/>
                <a:p>
                  <a:r>
                    <a:rPr lang="en-US" dirty="0" smtClean="0"/>
                    <a:t>Translation</a:t>
                  </a:r>
                  <a:endParaRPr lang="en-US" dirty="0"/>
                </a:p>
              </p:txBody>
            </p:sp>
          </p:grpSp>
        </p:grpSp>
      </p:grpSp>
    </p:spTree>
    <p:extLst>
      <p:ext uri="{BB962C8B-B14F-4D97-AF65-F5344CB8AC3E}">
        <p14:creationId xmlns:p14="http://schemas.microsoft.com/office/powerpoint/2010/main" val="55186102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5" y="3317796"/>
            <a:ext cx="723900" cy="2413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Introns are ‘spliced out’ </a:t>
            </a:r>
            <a:br>
              <a:rPr lang="en-US" dirty="0" smtClean="0"/>
            </a:br>
            <a:r>
              <a:rPr lang="en-US" dirty="0" smtClean="0"/>
              <a:t>to make mRNA</a:t>
            </a:r>
            <a:endParaRPr lang="en-US" dirty="0"/>
          </a:p>
        </p:txBody>
      </p:sp>
      <p:sp>
        <p:nvSpPr>
          <p:cNvPr id="5" name="TextBox 4"/>
          <p:cNvSpPr txBox="1"/>
          <p:nvPr/>
        </p:nvSpPr>
        <p:spPr>
          <a:xfrm>
            <a:off x="698500" y="1828800"/>
            <a:ext cx="1791201" cy="307777"/>
          </a:xfrm>
          <a:prstGeom prst="rect">
            <a:avLst/>
          </a:prstGeom>
          <a:noFill/>
        </p:spPr>
        <p:txBody>
          <a:bodyPr wrap="none" rtlCol="0">
            <a:spAutoFit/>
          </a:bodyPr>
          <a:lstStyle/>
          <a:p>
            <a:r>
              <a:rPr lang="en-US" sz="1400" dirty="0" smtClean="0"/>
              <a:t>Start of transcription</a:t>
            </a:r>
            <a:endParaRPr lang="en-US" sz="1400" dirty="0"/>
          </a:p>
        </p:txBody>
      </p:sp>
      <p:pic>
        <p:nvPicPr>
          <p:cNvPr id="4" name="Picture 3"/>
          <p:cNvPicPr>
            <a:picLocks noChangeAspect="1"/>
          </p:cNvPicPr>
          <p:nvPr/>
        </p:nvPicPr>
        <p:blipFill>
          <a:blip r:embed="rId3"/>
          <a:stretch>
            <a:fillRect/>
          </a:stretch>
        </p:blipFill>
        <p:spPr>
          <a:xfrm>
            <a:off x="0" y="2095500"/>
            <a:ext cx="9144000" cy="2651760"/>
          </a:xfrm>
          <a:prstGeom prst="rect">
            <a:avLst/>
          </a:prstGeom>
        </p:spPr>
      </p:pic>
      <p:sp>
        <p:nvSpPr>
          <p:cNvPr id="8" name="Rectangle 7"/>
          <p:cNvSpPr/>
          <p:nvPr/>
        </p:nvSpPr>
        <p:spPr>
          <a:xfrm>
            <a:off x="101600" y="3317796"/>
            <a:ext cx="622300" cy="2413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500" y="3254296"/>
            <a:ext cx="979843" cy="369332"/>
          </a:xfrm>
          <a:prstGeom prst="rect">
            <a:avLst/>
          </a:prstGeom>
          <a:noFill/>
        </p:spPr>
        <p:txBody>
          <a:bodyPr wrap="none" rtlCol="0">
            <a:spAutoFit/>
          </a:bodyPr>
          <a:lstStyle/>
          <a:p>
            <a:r>
              <a:rPr lang="en-US" dirty="0">
                <a:latin typeface="Calibri"/>
                <a:cs typeface="Calibri"/>
              </a:rPr>
              <a:t>p</a:t>
            </a:r>
            <a:r>
              <a:rPr lang="en-US" dirty="0" smtClean="0">
                <a:latin typeface="Calibri"/>
                <a:cs typeface="Calibri"/>
              </a:rPr>
              <a:t>re-RNA</a:t>
            </a:r>
            <a:endParaRPr lang="en-US" dirty="0">
              <a:latin typeface="Calibri"/>
              <a:cs typeface="Calibri"/>
            </a:endParaRPr>
          </a:p>
        </p:txBody>
      </p:sp>
    </p:spTree>
    <p:extLst>
      <p:ext uri="{BB962C8B-B14F-4D97-AF65-F5344CB8AC3E}">
        <p14:creationId xmlns:p14="http://schemas.microsoft.com/office/powerpoint/2010/main" val="28974856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04962"/>
          </a:xfrm>
        </p:spPr>
        <p:txBody>
          <a:bodyPr/>
          <a:lstStyle/>
          <a:p>
            <a:r>
              <a:rPr lang="en-US" dirty="0" smtClean="0"/>
              <a:t>Sometimes exons in the middle get spliced out too – then the protein made will be different</a:t>
            </a:r>
            <a:endParaRPr lang="en-US" dirty="0"/>
          </a:p>
        </p:txBody>
      </p:sp>
      <p:pic>
        <p:nvPicPr>
          <p:cNvPr id="4" name="Picture 3"/>
          <p:cNvPicPr>
            <a:picLocks noChangeAspect="1"/>
          </p:cNvPicPr>
          <p:nvPr/>
        </p:nvPicPr>
        <p:blipFill>
          <a:blip r:embed="rId2"/>
          <a:stretch>
            <a:fillRect/>
          </a:stretch>
        </p:blipFill>
        <p:spPr>
          <a:xfrm>
            <a:off x="0" y="1879600"/>
            <a:ext cx="9144000" cy="3078480"/>
          </a:xfrm>
          <a:prstGeom prst="rect">
            <a:avLst/>
          </a:prstGeom>
        </p:spPr>
      </p:pic>
      <p:sp>
        <p:nvSpPr>
          <p:cNvPr id="5" name="TextBox 4"/>
          <p:cNvSpPr txBox="1"/>
          <p:nvPr/>
        </p:nvSpPr>
        <p:spPr>
          <a:xfrm>
            <a:off x="1241458" y="2971800"/>
            <a:ext cx="768284" cy="369332"/>
          </a:xfrm>
          <a:prstGeom prst="rect">
            <a:avLst/>
          </a:prstGeom>
          <a:noFill/>
        </p:spPr>
        <p:txBody>
          <a:bodyPr wrap="none" rtlCol="0">
            <a:spAutoFit/>
          </a:bodyPr>
          <a:lstStyle/>
          <a:p>
            <a:r>
              <a:rPr lang="en-US" b="1" dirty="0" smtClean="0">
                <a:latin typeface="+mj-lt"/>
              </a:rPr>
              <a:t>Exon1</a:t>
            </a:r>
            <a:endParaRPr lang="en-US" b="1" dirty="0">
              <a:latin typeface="+mj-lt"/>
            </a:endParaRPr>
          </a:p>
        </p:txBody>
      </p:sp>
      <p:sp>
        <p:nvSpPr>
          <p:cNvPr id="6" name="TextBox 5"/>
          <p:cNvSpPr txBox="1"/>
          <p:nvPr/>
        </p:nvSpPr>
        <p:spPr>
          <a:xfrm>
            <a:off x="2803558" y="2971800"/>
            <a:ext cx="820469" cy="369332"/>
          </a:xfrm>
          <a:prstGeom prst="rect">
            <a:avLst/>
          </a:prstGeom>
          <a:noFill/>
        </p:spPr>
        <p:txBody>
          <a:bodyPr wrap="none" rtlCol="0">
            <a:spAutoFit/>
          </a:bodyPr>
          <a:lstStyle/>
          <a:p>
            <a:r>
              <a:rPr lang="en-US" b="1" dirty="0" smtClean="0">
                <a:latin typeface="+mj-lt"/>
              </a:rPr>
              <a:t>Exon 2</a:t>
            </a:r>
            <a:endParaRPr lang="en-US" b="1" dirty="0">
              <a:latin typeface="+mj-lt"/>
            </a:endParaRPr>
          </a:p>
        </p:txBody>
      </p:sp>
      <p:sp>
        <p:nvSpPr>
          <p:cNvPr id="7" name="TextBox 6"/>
          <p:cNvSpPr txBox="1"/>
          <p:nvPr/>
        </p:nvSpPr>
        <p:spPr>
          <a:xfrm>
            <a:off x="4365658" y="2971800"/>
            <a:ext cx="820469" cy="369332"/>
          </a:xfrm>
          <a:prstGeom prst="rect">
            <a:avLst/>
          </a:prstGeom>
          <a:noFill/>
        </p:spPr>
        <p:txBody>
          <a:bodyPr wrap="none" rtlCol="0">
            <a:spAutoFit/>
          </a:bodyPr>
          <a:lstStyle/>
          <a:p>
            <a:r>
              <a:rPr lang="en-US" b="1" dirty="0" smtClean="0">
                <a:latin typeface="+mj-lt"/>
              </a:rPr>
              <a:t>Exon 3</a:t>
            </a:r>
            <a:endParaRPr lang="en-US" b="1" dirty="0">
              <a:latin typeface="+mj-lt"/>
            </a:endParaRPr>
          </a:p>
        </p:txBody>
      </p:sp>
      <p:sp>
        <p:nvSpPr>
          <p:cNvPr id="8" name="TextBox 7"/>
          <p:cNvSpPr txBox="1"/>
          <p:nvPr/>
        </p:nvSpPr>
        <p:spPr>
          <a:xfrm>
            <a:off x="7654958" y="2971800"/>
            <a:ext cx="820469" cy="369332"/>
          </a:xfrm>
          <a:prstGeom prst="rect">
            <a:avLst/>
          </a:prstGeom>
          <a:noFill/>
        </p:spPr>
        <p:txBody>
          <a:bodyPr wrap="none" rtlCol="0">
            <a:spAutoFit/>
          </a:bodyPr>
          <a:lstStyle/>
          <a:p>
            <a:r>
              <a:rPr lang="en-US" b="1" dirty="0" smtClean="0">
                <a:latin typeface="+mj-lt"/>
              </a:rPr>
              <a:t>Exon 5</a:t>
            </a:r>
            <a:endParaRPr lang="en-US" b="1" dirty="0">
              <a:latin typeface="+mj-lt"/>
            </a:endParaRPr>
          </a:p>
        </p:txBody>
      </p:sp>
      <p:sp>
        <p:nvSpPr>
          <p:cNvPr id="9" name="TextBox 8"/>
          <p:cNvSpPr txBox="1"/>
          <p:nvPr/>
        </p:nvSpPr>
        <p:spPr>
          <a:xfrm>
            <a:off x="6130958" y="2971800"/>
            <a:ext cx="820469" cy="369332"/>
          </a:xfrm>
          <a:prstGeom prst="rect">
            <a:avLst/>
          </a:prstGeom>
          <a:noFill/>
        </p:spPr>
        <p:txBody>
          <a:bodyPr wrap="none" rtlCol="0">
            <a:spAutoFit/>
          </a:bodyPr>
          <a:lstStyle/>
          <a:p>
            <a:r>
              <a:rPr lang="en-US" b="1" dirty="0" smtClean="0">
                <a:solidFill>
                  <a:srgbClr val="FF0000"/>
                </a:solidFill>
                <a:latin typeface="+mj-lt"/>
              </a:rPr>
              <a:t>Exon 4</a:t>
            </a:r>
            <a:endParaRPr lang="en-US" b="1" dirty="0">
              <a:solidFill>
                <a:srgbClr val="FF0000"/>
              </a:solidFill>
              <a:latin typeface="+mj-lt"/>
            </a:endParaRPr>
          </a:p>
        </p:txBody>
      </p:sp>
      <p:sp>
        <p:nvSpPr>
          <p:cNvPr id="10" name="TextBox 9"/>
          <p:cNvSpPr txBox="1"/>
          <p:nvPr/>
        </p:nvSpPr>
        <p:spPr>
          <a:xfrm>
            <a:off x="2587658" y="4491196"/>
            <a:ext cx="768284" cy="369332"/>
          </a:xfrm>
          <a:prstGeom prst="rect">
            <a:avLst/>
          </a:prstGeom>
          <a:noFill/>
        </p:spPr>
        <p:txBody>
          <a:bodyPr wrap="none" rtlCol="0">
            <a:spAutoFit/>
          </a:bodyPr>
          <a:lstStyle/>
          <a:p>
            <a:r>
              <a:rPr lang="en-US" b="1" dirty="0" smtClean="0">
                <a:latin typeface="+mj-lt"/>
              </a:rPr>
              <a:t>Exon1</a:t>
            </a:r>
            <a:endParaRPr lang="en-US" b="1" dirty="0">
              <a:latin typeface="+mj-lt"/>
            </a:endParaRPr>
          </a:p>
        </p:txBody>
      </p:sp>
      <p:sp>
        <p:nvSpPr>
          <p:cNvPr id="11" name="TextBox 10"/>
          <p:cNvSpPr txBox="1"/>
          <p:nvPr/>
        </p:nvSpPr>
        <p:spPr>
          <a:xfrm>
            <a:off x="3409884" y="4491196"/>
            <a:ext cx="768284" cy="369332"/>
          </a:xfrm>
          <a:prstGeom prst="rect">
            <a:avLst/>
          </a:prstGeom>
          <a:noFill/>
        </p:spPr>
        <p:txBody>
          <a:bodyPr wrap="none" rtlCol="0">
            <a:spAutoFit/>
          </a:bodyPr>
          <a:lstStyle/>
          <a:p>
            <a:r>
              <a:rPr lang="en-US" b="1" dirty="0" smtClean="0">
                <a:latin typeface="+mj-lt"/>
              </a:rPr>
              <a:t>Exon2</a:t>
            </a:r>
            <a:endParaRPr lang="en-US" b="1" dirty="0">
              <a:latin typeface="+mj-lt"/>
            </a:endParaRPr>
          </a:p>
        </p:txBody>
      </p:sp>
      <p:sp>
        <p:nvSpPr>
          <p:cNvPr id="12" name="TextBox 11"/>
          <p:cNvSpPr txBox="1"/>
          <p:nvPr/>
        </p:nvSpPr>
        <p:spPr>
          <a:xfrm>
            <a:off x="4352826" y="4491196"/>
            <a:ext cx="768284" cy="369332"/>
          </a:xfrm>
          <a:prstGeom prst="rect">
            <a:avLst/>
          </a:prstGeom>
          <a:noFill/>
        </p:spPr>
        <p:txBody>
          <a:bodyPr wrap="none" rtlCol="0">
            <a:spAutoFit/>
          </a:bodyPr>
          <a:lstStyle/>
          <a:p>
            <a:r>
              <a:rPr lang="en-US" b="1" dirty="0" smtClean="0">
                <a:latin typeface="+mj-lt"/>
              </a:rPr>
              <a:t>Exon3</a:t>
            </a:r>
            <a:endParaRPr lang="en-US" b="1" dirty="0">
              <a:latin typeface="+mj-lt"/>
            </a:endParaRPr>
          </a:p>
        </p:txBody>
      </p:sp>
      <p:sp>
        <p:nvSpPr>
          <p:cNvPr id="13" name="TextBox 12"/>
          <p:cNvSpPr txBox="1"/>
          <p:nvPr/>
        </p:nvSpPr>
        <p:spPr>
          <a:xfrm>
            <a:off x="5289220" y="4491196"/>
            <a:ext cx="820469" cy="369332"/>
          </a:xfrm>
          <a:prstGeom prst="rect">
            <a:avLst/>
          </a:prstGeom>
          <a:noFill/>
        </p:spPr>
        <p:txBody>
          <a:bodyPr wrap="none" rtlCol="0">
            <a:spAutoFit/>
          </a:bodyPr>
          <a:lstStyle/>
          <a:p>
            <a:r>
              <a:rPr lang="en-US" b="1" dirty="0" smtClean="0">
                <a:latin typeface="+mj-lt"/>
              </a:rPr>
              <a:t>Exon 5</a:t>
            </a:r>
            <a:endParaRPr lang="en-US" b="1" dirty="0">
              <a:latin typeface="+mj-lt"/>
            </a:endParaRPr>
          </a:p>
        </p:txBody>
      </p:sp>
      <p:sp>
        <p:nvSpPr>
          <p:cNvPr id="14" name="TextBox 13"/>
          <p:cNvSpPr txBox="1"/>
          <p:nvPr/>
        </p:nvSpPr>
        <p:spPr>
          <a:xfrm>
            <a:off x="226033" y="5486400"/>
            <a:ext cx="8828058" cy="584776"/>
          </a:xfrm>
          <a:prstGeom prst="rect">
            <a:avLst/>
          </a:prstGeom>
          <a:noFill/>
        </p:spPr>
        <p:txBody>
          <a:bodyPr wrap="none" rtlCol="0">
            <a:spAutoFit/>
          </a:bodyPr>
          <a:lstStyle/>
          <a:p>
            <a:pPr marL="457200" indent="-457200">
              <a:buFont typeface="Arial"/>
              <a:buChar char="•"/>
            </a:pPr>
            <a:r>
              <a:rPr lang="en-US" sz="3200" dirty="0" smtClean="0">
                <a:latin typeface="+mj-lt"/>
              </a:rPr>
              <a:t>These different mRNAs are called ‘splice variants’</a:t>
            </a:r>
            <a:endParaRPr lang="en-US" sz="3200" dirty="0">
              <a:latin typeface="+mj-lt"/>
            </a:endParaRPr>
          </a:p>
        </p:txBody>
      </p:sp>
    </p:spTree>
    <p:extLst>
      <p:ext uri="{BB962C8B-B14F-4D97-AF65-F5344CB8AC3E}">
        <p14:creationId xmlns:p14="http://schemas.microsoft.com/office/powerpoint/2010/main" val="24045648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MD template.thmx</Template>
  <TotalTime>27717</TotalTime>
  <Words>746</Words>
  <Application>Microsoft Macintosh PowerPoint</Application>
  <PresentationFormat>On-screen Show (4:3)</PresentationFormat>
  <Paragraphs>148</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MD template</vt:lpstr>
      <vt:lpstr>PowerPoint Presentation</vt:lpstr>
      <vt:lpstr>PowerPoint Presentation</vt:lpstr>
      <vt:lpstr>Do Now</vt:lpstr>
      <vt:lpstr>How is our genome organized?</vt:lpstr>
      <vt:lpstr>How is our genome organized?</vt:lpstr>
      <vt:lpstr>How is our genome organized?</vt:lpstr>
      <vt:lpstr>The Central Dogma</vt:lpstr>
      <vt:lpstr>Introns are ‘spliced out’  to make mRNA</vt:lpstr>
      <vt:lpstr>Sometimes exons in the middle get spliced out too – then the protein made will be different</vt:lpstr>
      <vt:lpstr>Most sequence within a gene is intronic sequence!</vt:lpstr>
      <vt:lpstr>What does the intergenic part  of the genome do?</vt:lpstr>
      <vt:lpstr>How do transposons jump around?</vt:lpstr>
      <vt:lpstr>Why are transposons a problem in tumor cells?</vt:lpstr>
      <vt:lpstr>Why are transposons a problem in a cancer cell?</vt:lpstr>
      <vt:lpstr>Activity</vt:lpstr>
      <vt:lpstr>Wrap Up – Genome Browsing!</vt:lpstr>
      <vt:lpstr>Wrap Up</vt:lpstr>
      <vt:lpstr>Wrap Up</vt:lpstr>
      <vt:lpstr>Wrap Up</vt:lpstr>
      <vt:lpstr>Wrap Up</vt:lpstr>
      <vt:lpstr>Wrap Up</vt:lpstr>
      <vt:lpstr>Wrap Up</vt:lpstr>
      <vt:lpstr>Homework</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berri jacque</dc:creator>
  <cp:lastModifiedBy>Karina</cp:lastModifiedBy>
  <cp:revision>444</cp:revision>
  <cp:lastPrinted>2010-11-09T17:54:24Z</cp:lastPrinted>
  <dcterms:created xsi:type="dcterms:W3CDTF">2012-01-20T17:36:20Z</dcterms:created>
  <dcterms:modified xsi:type="dcterms:W3CDTF">2015-05-29T13:10:31Z</dcterms:modified>
</cp:coreProperties>
</file>